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21599525" cy="44999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68" userDrawn="1">
          <p15:clr>
            <a:srgbClr val="A4A3A4"/>
          </p15:clr>
        </p15:guide>
        <p15:guide id="3" pos="250" userDrawn="1">
          <p15:clr>
            <a:srgbClr val="A4A3A4"/>
          </p15:clr>
        </p15:guide>
        <p15:guide id="6" orient="horz" pos="2776" userDrawn="1">
          <p15:clr>
            <a:srgbClr val="A4A3A4"/>
          </p15:clr>
        </p15:guide>
        <p15:guide id="7" pos="13356" userDrawn="1">
          <p15:clr>
            <a:srgbClr val="A4A3A4"/>
          </p15:clr>
        </p15:guide>
        <p15:guide id="8" pos="6641" userDrawn="1">
          <p15:clr>
            <a:srgbClr val="A4A3A4"/>
          </p15:clr>
        </p15:guide>
        <p15:guide id="9" orient="horz" pos="10859" userDrawn="1">
          <p15:clr>
            <a:srgbClr val="A4A3A4"/>
          </p15:clr>
        </p15:guide>
        <p15:guide id="10" pos="6965" userDrawn="1">
          <p15:clr>
            <a:srgbClr val="A4A3A4"/>
          </p15:clr>
        </p15:guide>
        <p15:guide id="11" pos="525" userDrawn="1">
          <p15:clr>
            <a:srgbClr val="A4A3A4"/>
          </p15:clr>
        </p15:guide>
        <p15:guide id="12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66C4"/>
    <a:srgbClr val="00BEDF"/>
    <a:srgbClr val="FF6600"/>
    <a:srgbClr val="FF4500"/>
    <a:srgbClr val="4169E1"/>
    <a:srgbClr val="228B22"/>
    <a:srgbClr val="FF8C00"/>
    <a:srgbClr val="940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256" autoAdjust="0"/>
  </p:normalViewPr>
  <p:slideViewPr>
    <p:cSldViewPr snapToGrid="0" showGuides="1">
      <p:cViewPr>
        <p:scale>
          <a:sx n="33" d="100"/>
          <a:sy n="33" d="100"/>
        </p:scale>
        <p:origin x="1968" y="-869"/>
      </p:cViewPr>
      <p:guideLst>
        <p:guide orient="horz" pos="28168"/>
        <p:guide pos="250"/>
        <p:guide orient="horz" pos="2776"/>
        <p:guide pos="13356"/>
        <p:guide pos="6641"/>
        <p:guide orient="horz" pos="10859"/>
        <p:guide pos="6965"/>
        <p:guide pos="525"/>
        <p:guide pos="727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D7163-A9A4-4E1A-9130-7934C0640B4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1143000"/>
            <a:ext cx="1482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9A82-3D4A-403A-9D21-8E4B835F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6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1143000"/>
            <a:ext cx="14827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19A82-3D4A-403A-9D21-8E4B835F7D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7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7364468"/>
            <a:ext cx="18359596" cy="15666414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23635039"/>
            <a:ext cx="16199644" cy="10864405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5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1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2395795"/>
            <a:ext cx="4657398" cy="38134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2395795"/>
            <a:ext cx="13702199" cy="38134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4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11218582"/>
            <a:ext cx="18629590" cy="18718445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30114111"/>
            <a:ext cx="18629590" cy="9843588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1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1978973"/>
            <a:ext cx="9179798" cy="28551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1978973"/>
            <a:ext cx="9179798" cy="28551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0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395804"/>
            <a:ext cx="18629590" cy="86977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11031075"/>
            <a:ext cx="9137610" cy="5406160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6437235"/>
            <a:ext cx="9137610" cy="241766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11031075"/>
            <a:ext cx="9182611" cy="5406160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6437235"/>
            <a:ext cx="9182611" cy="241766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0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4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4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999952"/>
            <a:ext cx="6966409" cy="10499831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6479072"/>
            <a:ext cx="10934760" cy="3197865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3499783"/>
            <a:ext cx="6966409" cy="2501001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4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999952"/>
            <a:ext cx="6966409" cy="10499831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6479072"/>
            <a:ext cx="10934760" cy="3197865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3499783"/>
            <a:ext cx="6966409" cy="2501001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2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2395804"/>
            <a:ext cx="18629590" cy="869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1978973"/>
            <a:ext cx="18629590" cy="2855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41707671"/>
            <a:ext cx="4859893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3317-A0A2-4EC0-98BD-895C611B44F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41707671"/>
            <a:ext cx="7289840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41707671"/>
            <a:ext cx="4859893" cy="2395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AACC-1588-4AB5-8642-A943FC0BD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microsoft.com/office/2007/relationships/hdphoto" Target="../media/hdphoto5.wdp"/><Relationship Id="rId50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3.wdp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29.png"/><Relationship Id="rId46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29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2.png"/><Relationship Id="rId45" Type="http://schemas.openxmlformats.org/officeDocument/2006/relationships/image" Target="../media/image38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0.png"/><Relationship Id="rId49" Type="http://schemas.openxmlformats.org/officeDocument/2006/relationships/image" Target="../media/image41.png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31" Type="http://schemas.openxmlformats.org/officeDocument/2006/relationships/image" Target="../media/image25.png"/><Relationship Id="rId44" Type="http://schemas.openxmlformats.org/officeDocument/2006/relationships/image" Target="../media/image35.png"/><Relationship Id="rId52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3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microsoft.com/office/2007/relationships/hdphoto" Target="../media/hdphoto4.wdp"/><Relationship Id="rId43" Type="http://schemas.openxmlformats.org/officeDocument/2006/relationships/image" Target="../media/image37.png"/><Relationship Id="rId48" Type="http://schemas.openxmlformats.org/officeDocument/2006/relationships/image" Target="../media/image40.png"/><Relationship Id="rId8" Type="http://schemas.openxmlformats.org/officeDocument/2006/relationships/image" Target="../media/image5.png"/><Relationship Id="rId51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/>
          <p:cNvGrpSpPr/>
          <p:nvPr/>
        </p:nvGrpSpPr>
        <p:grpSpPr>
          <a:xfrm>
            <a:off x="5602721" y="7418578"/>
            <a:ext cx="4960998" cy="3398773"/>
            <a:chOff x="5663681" y="5862639"/>
            <a:chExt cx="4960998" cy="3426003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1"/>
            <a:stretch/>
          </p:blipFill>
          <p:spPr>
            <a:xfrm>
              <a:off x="5663681" y="5862639"/>
              <a:ext cx="4960998" cy="3235641"/>
            </a:xfrm>
            <a:prstGeom prst="rect">
              <a:avLst/>
            </a:prstGeom>
          </p:spPr>
        </p:pic>
        <p:pic>
          <p:nvPicPr>
            <p:cNvPr id="221" name="Рисунок 22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7" t="92071" r="21552"/>
            <a:stretch/>
          </p:blipFill>
          <p:spPr>
            <a:xfrm>
              <a:off x="7374579" y="9004762"/>
              <a:ext cx="2164080" cy="28388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27FD78-5C9C-4623-8E21-2D3E32E0F06B}"/>
              </a:ext>
            </a:extLst>
          </p:cNvPr>
          <p:cNvSpPr txBox="1"/>
          <p:nvPr/>
        </p:nvSpPr>
        <p:spPr>
          <a:xfrm>
            <a:off x="431626" y="1714837"/>
            <a:ext cx="20756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00BEDF"/>
                </a:solidFill>
                <a:latin typeface="Futura Bk BT" panose="020B0502020204020303" pitchFamily="34" charset="0"/>
              </a:rPr>
              <a:t>Low-temperature electron mobility in doped semiconductors with high dielectric constant</a:t>
            </a:r>
            <a:endParaRPr lang="ru-RU" sz="5600" b="1" dirty="0">
              <a:solidFill>
                <a:srgbClr val="00BED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C9762-3A0A-4097-A2F7-90A8BF4A3D79}"/>
              </a:ext>
            </a:extLst>
          </p:cNvPr>
          <p:cNvSpPr txBox="1"/>
          <p:nvPr/>
        </p:nvSpPr>
        <p:spPr>
          <a:xfrm>
            <a:off x="5426179" y="3772647"/>
            <a:ext cx="1073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Futura Md BT" panose="020B06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</a:t>
            </a:r>
            <a:r>
              <a:rPr lang="en-US" sz="3200" u="sng" dirty="0" smtClean="0">
                <a:latin typeface="Futura Md BT" panose="020B06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G. Nazaryan</a:t>
            </a:r>
            <a:r>
              <a:rPr lang="en-US" sz="3200" baseline="30000" dirty="0" smtClean="0">
                <a:solidFill>
                  <a:srgbClr val="000000"/>
                </a:solidFill>
                <a:latin typeface="Futura Md BT" panose="020B06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Futura Md BT" panose="020B06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M.V. Feigel’man</a:t>
            </a:r>
            <a:r>
              <a:rPr lang="en-US" sz="3200" baseline="30000" dirty="0">
                <a:solidFill>
                  <a:srgbClr val="000000"/>
                </a:solidFill>
                <a:latin typeface="Futura Md BT" panose="020B06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RU" sz="32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7FAF2-E5C7-48BE-8C8D-7E7CFF4384E8}"/>
              </a:ext>
            </a:extLst>
          </p:cNvPr>
          <p:cNvSpPr txBox="1"/>
          <p:nvPr/>
        </p:nvSpPr>
        <p:spPr>
          <a:xfrm>
            <a:off x="3916680" y="4444350"/>
            <a:ext cx="1376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i="1" baseline="30000" dirty="0" smtClean="0"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400" dirty="0">
                <a:latin typeface="Futura Bk BT" panose="020B0502020204020303" pitchFamily="34" charset="0"/>
              </a:rPr>
              <a:t>Department of Physics, Massachusetts Institute of Technology, Cambridge, MA 02139</a:t>
            </a:r>
            <a:endParaRPr lang="ru-RU" sz="2400" i="1" baseline="30000" dirty="0"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ru-RU" sz="2400" i="1" baseline="30000" dirty="0"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i="1" dirty="0"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L. D. Landau Institute for Theoretical Physics, </a:t>
            </a:r>
            <a:r>
              <a:rPr lang="en-US" sz="2400" i="1" dirty="0" smtClean="0"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Russia</a:t>
            </a:r>
            <a:endParaRPr lang="en-US" sz="2400" i="1" dirty="0"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5F7E1BE-83A3-5484-F130-2CA811DD7A65}"/>
              </a:ext>
            </a:extLst>
          </p:cNvPr>
          <p:cNvSpPr/>
          <p:nvPr/>
        </p:nvSpPr>
        <p:spPr>
          <a:xfrm>
            <a:off x="11086268" y="5935942"/>
            <a:ext cx="10146828" cy="676656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2C2C4-3CC7-55CD-C2C3-27F2BB046586}"/>
                  </a:ext>
                </a:extLst>
              </p:cNvPr>
              <p:cNvSpPr txBox="1"/>
              <p:nvPr/>
            </p:nvSpPr>
            <p:spPr>
              <a:xfrm>
                <a:off x="12004408" y="5955688"/>
                <a:ext cx="8303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FFFFFF"/>
                    </a:solidFill>
                    <a:latin typeface="Futura Bk BT" panose="020B0502020204020303" pitchFamily="34" charset="0"/>
                  </a:rPr>
                  <a:t>Semiconductors with high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ru-RU" sz="3600" b="1" dirty="0">
                  <a:solidFill>
                    <a:srgbClr val="FFFFFF"/>
                  </a:solidFill>
                  <a:latin typeface="Montserrat" panose="020B060402020202020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2C2C4-3CC7-55CD-C2C3-27F2BB046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4408" y="5955688"/>
                <a:ext cx="8303850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EF35A618-A4C6-27F2-30F6-54F252812CA4}"/>
              </a:ext>
            </a:extLst>
          </p:cNvPr>
          <p:cNvSpPr/>
          <p:nvPr/>
        </p:nvSpPr>
        <p:spPr>
          <a:xfrm>
            <a:off x="388617" y="5967850"/>
            <a:ext cx="10146828" cy="672384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E92DF4A-ABA6-CF0C-658C-8075E1033595}"/>
              </a:ext>
            </a:extLst>
          </p:cNvPr>
          <p:cNvSpPr txBox="1"/>
          <p:nvPr/>
        </p:nvSpPr>
        <p:spPr>
          <a:xfrm>
            <a:off x="1273460" y="5966282"/>
            <a:ext cx="837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Futura Bk BT" panose="020B0502020204020303" pitchFamily="34" charset="0"/>
              </a:rPr>
              <a:t>Conventional semiconductors</a:t>
            </a:r>
            <a:endParaRPr lang="ru-RU" sz="3600" b="1" dirty="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7215214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D0995E-D4AF-4EF2-BAAE-E0BA33146869}"/>
              </a:ext>
            </a:extLst>
          </p:cNvPr>
          <p:cNvSpPr txBox="1"/>
          <p:nvPr/>
        </p:nvSpPr>
        <p:spPr>
          <a:xfrm>
            <a:off x="11272036" y="37911504"/>
            <a:ext cx="878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utura Bk BT" panose="020B0502020204020303" pitchFamily="34" charset="0"/>
              </a:rPr>
              <a:t>The research was supported by Russian Science Foundation (grant No. 21-12-00104)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837206" y="7087090"/>
            <a:ext cx="972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Futura Bk BT" panose="020B0502020204020303" pitchFamily="34" charset="0"/>
              </a:rPr>
              <a:t>Doping </a:t>
            </a:r>
            <a:r>
              <a:rPr lang="en-US" sz="2400" dirty="0" smtClean="0">
                <a:solidFill>
                  <a:srgbClr val="000000"/>
                </a:solidFill>
                <a:latin typeface="Futura Bk BT" panose="020B0502020204020303" pitchFamily="34" charset="0"/>
              </a:rPr>
              <a:t>– </a:t>
            </a:r>
            <a:r>
              <a:rPr lang="en-US" sz="2400" dirty="0">
                <a:latin typeface="Futura Bk BT" panose="020B0502020204020303" pitchFamily="34" charset="0"/>
              </a:rPr>
              <a:t>Band insulators and semiconductors can be </a:t>
            </a:r>
            <a:r>
              <a:rPr lang="en-US" sz="2400" dirty="0" smtClean="0">
                <a:latin typeface="Futura Bk BT" panose="020B0502020204020303" pitchFamily="34" charset="0"/>
              </a:rPr>
              <a:t>doped  </a:t>
            </a:r>
            <a:endParaRPr lang="en-US" sz="2400" dirty="0">
              <a:latin typeface="Futura Bk BT" panose="020B0502020204020303" pitchFamily="34" charset="0"/>
            </a:endParaRPr>
          </a:p>
        </p:txBody>
      </p:sp>
      <p:sp>
        <p:nvSpPr>
          <p:cNvPr id="135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7901370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837206" y="7773246"/>
                <a:ext cx="50759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>
                    <a:latin typeface="Futura Bk BT" panose="020B0502020204020303" pitchFamily="34" charset="0"/>
                  </a:rPr>
                  <a:t>Mobility</a:t>
                </a:r>
                <a:r>
                  <a:rPr lang="en-US" sz="2400" dirty="0">
                    <a:latin typeface="Futura Bk BT" panose="020B0502020204020303" pitchFamily="34" charset="0"/>
                  </a:rPr>
                  <a:t> depends on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the doping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dirty="0">
                    <a:latin typeface="Futura Bk BT" panose="020B0502020204020303" pitchFamily="34" charset="0"/>
                  </a:rPr>
                  <a:t>Most conventional semiconductors feature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    dependence on doping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concentration 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endParaRPr lang="en-US" sz="2400" dirty="0" smtClean="0">
                  <a:latin typeface="Futura Bk BT" panose="020B0502020204020303" pitchFamily="34" charset="0"/>
                </a:endParaRPr>
              </a:p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i="1" u="sng" dirty="0" smtClean="0">
                    <a:latin typeface="Futura Bk BT" panose="020B0502020204020303" pitchFamily="34" charset="0"/>
                  </a:rPr>
                  <a:t>Examples: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 smtClean="0">
                    <a:latin typeface="Futura Bk BT" panose="020B0502020204020303" pitchFamily="34" charset="0"/>
                  </a:rPr>
                  <a:t> doped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Si</m:t>
                    </m:r>
                  </m:oMath>
                </a14:m>
                <a:r>
                  <a:rPr lang="en-US" sz="2400" dirty="0" smtClean="0">
                    <a:latin typeface="Futura Bk BT" panose="020B0502020204020303" pitchFamily="34" charset="0"/>
                  </a:rPr>
                  <a:t>, doped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Ge</m:t>
                    </m:r>
                  </m:oMath>
                </a14:m>
                <a:r>
                  <a:rPr lang="en-US" sz="2400" dirty="0" smtClean="0">
                    <a:latin typeface="Futura Bk BT" panose="020B0502020204020303" pitchFamily="34" charset="0"/>
                  </a:rPr>
                  <a:t> </a:t>
                </a:r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6" y="7773246"/>
                <a:ext cx="5075913" cy="2308324"/>
              </a:xfrm>
              <a:prstGeom prst="rect">
                <a:avLst/>
              </a:prstGeom>
              <a:blipFill>
                <a:blip r:embed="rId7"/>
                <a:stretch>
                  <a:fillRect l="-1801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10462170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837206" y="10356794"/>
                <a:ext cx="70823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Futura Bk BT" panose="020B0502020204020303" pitchFamily="34" charset="0"/>
                  </a:rPr>
                  <a:t>Theory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 </a:t>
                </a:r>
              </a:p>
              <a:p>
                <a:r>
                  <a:rPr lang="en-US" sz="2400" dirty="0" smtClean="0">
                    <a:latin typeface="Futura Bk BT" panose="020B0502020204020303" pitchFamily="34" charset="0"/>
                  </a:rPr>
                  <a:t>The </a:t>
                </a:r>
                <a:r>
                  <a:rPr lang="en-US" sz="2400" dirty="0">
                    <a:latin typeface="Futura Bk BT" panose="020B0502020204020303" pitchFamily="34" charset="0"/>
                  </a:rPr>
                  <a:t>data is well described by Coulomb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scattering:       </a:t>
                </a:r>
              </a:p>
              <a:p>
                <a:endParaRPr lang="en-US" sz="2400" i="1" dirty="0" smtClean="0">
                  <a:latin typeface="Futura Bk BT" panose="020B0502020204020303" pitchFamily="34" charset="0"/>
                </a:endParaRPr>
              </a:p>
              <a:p>
                <a:endParaRPr lang="en-US" sz="2400" i="1" dirty="0">
                  <a:latin typeface="Futura Bk BT" panose="020B0502020204020303" pitchFamily="34" charset="0"/>
                </a:endParaRPr>
              </a:p>
              <a:p>
                <a:endParaRPr lang="en-US" sz="2400" i="1" dirty="0" smtClean="0">
                  <a:latin typeface="Futura Bk BT" panose="020B0502020204020303" pitchFamily="34" charset="0"/>
                </a:endParaRPr>
              </a:p>
              <a:p>
                <a:r>
                  <a:rPr lang="en-US" sz="2400" i="1" u="sng" dirty="0" smtClean="0">
                    <a:latin typeface="Futura Bk BT" panose="020B0502020204020303" pitchFamily="34" charset="0"/>
                  </a:rPr>
                  <a:t>Note: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∼5</m:t>
                    </m:r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Si</m:t>
                    </m:r>
                  </m:oMath>
                </a14:m>
                <a:r>
                  <a:rPr lang="en-US" sz="2400" dirty="0" smtClean="0">
                    <a:latin typeface="Futura Bk BT" panose="020B0502020204020303" pitchFamily="34" charset="0"/>
                  </a:rPr>
                  <a:t>.</a:t>
                </a:r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6" y="10356794"/>
                <a:ext cx="7082328" cy="2308324"/>
              </a:xfrm>
              <a:prstGeom prst="rect">
                <a:avLst/>
              </a:prstGeom>
              <a:blipFill>
                <a:blip r:embed="rId8"/>
                <a:stretch>
                  <a:fillRect l="-1291" t="-2111" r="-6540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па 50"/>
          <p:cNvGrpSpPr/>
          <p:nvPr/>
        </p:nvGrpSpPr>
        <p:grpSpPr>
          <a:xfrm>
            <a:off x="916648" y="11237923"/>
            <a:ext cx="9625702" cy="868440"/>
            <a:chOff x="916648" y="9963448"/>
            <a:chExt cx="8496984" cy="76660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6648" y="9963448"/>
              <a:ext cx="7168265" cy="7666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057042" y="10188166"/>
                  <a:ext cx="135659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2400" dirty="0">
                            <a:latin typeface="Futura Bk BT" panose="020B0502020204020303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7042" y="10188166"/>
                  <a:ext cx="13565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4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7215214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11257779" y="7087090"/>
                <a:ext cx="972213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dirty="0" smtClean="0">
                    <a:latin typeface="Futura Bk BT" panose="020B0502020204020303" pitchFamily="34" charset="0"/>
                  </a:rPr>
                  <a:t>Materials with </a:t>
                </a:r>
                <a:r>
                  <a:rPr lang="en-US" sz="2400" b="1" dirty="0" smtClean="0">
                    <a:latin typeface="Futura Bk BT" panose="020B0502020204020303" pitchFamily="34" charset="0"/>
                  </a:rPr>
                  <a:t>high dielectric constant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panose="02040503050406030204" pitchFamily="18" charset="0"/>
                      </a:rPr>
                      <m:t>𝛜</m:t>
                    </m:r>
                  </m:oMath>
                </a14:m>
                <a:endParaRPr lang="en-US" sz="2400" b="1" dirty="0" smtClean="0">
                  <a:latin typeface="Futura Bk BT" panose="020B0502020204020303" pitchFamily="34" charset="0"/>
                </a:endParaRPr>
              </a:p>
              <a:p>
                <a:r>
                  <a:rPr lang="en-US" sz="2400" dirty="0">
                    <a:latin typeface="Futura Bk BT" panose="020B0502020204020303" pitchFamily="34" charset="0"/>
                  </a:rPr>
                  <a:t>(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SrTiO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Futura Bk BT" panose="020B05020202040203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=20000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Futura Bk BT" panose="020B0502020204020303" pitchFamily="34" charset="0"/>
                </a:endParaRPr>
              </a:p>
              <a:p>
                <a:r>
                  <a:rPr lang="en-US" sz="2400" dirty="0">
                    <a:latin typeface="Futura Bk BT" panose="020B0502020204020303" pitchFamily="34" charset="0"/>
                  </a:rPr>
                  <a:t>(2) Wide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gap: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KTa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=4500</m:t>
                    </m:r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;</a:t>
                </a:r>
              </a:p>
              <a:p>
                <a:r>
                  <a:rPr lang="en-US" sz="2400" dirty="0">
                    <a:latin typeface="Futura Bk BT" panose="020B0502020204020303" pitchFamily="34" charset="0"/>
                  </a:rPr>
                  <a:t>(3) Narrow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gap: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PbTe</m:t>
                    </m:r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;</a:t>
                </a:r>
              </a:p>
              <a:p>
                <a:r>
                  <a:rPr lang="en-US" sz="2400" dirty="0">
                    <a:latin typeface="Futura Bk BT" panose="020B0502020204020303" pitchFamily="34" charset="0"/>
                  </a:rPr>
                  <a:t>(4)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Mixed-chalcogenide: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TlBiSSe</m:t>
                    </m:r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779" y="7087090"/>
                <a:ext cx="9722137" cy="1938992"/>
              </a:xfrm>
              <a:prstGeom prst="rect">
                <a:avLst/>
              </a:prstGeom>
              <a:blipFill>
                <a:blip r:embed="rId12"/>
                <a:stretch>
                  <a:fillRect l="-1003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9296095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11257779" y="9167971"/>
            <a:ext cx="5075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400" b="1" dirty="0" smtClean="0">
                <a:latin typeface="Futura Bk BT" panose="020B0502020204020303" pitchFamily="34" charset="0"/>
              </a:rPr>
              <a:t>Coulomb</a:t>
            </a:r>
            <a:r>
              <a:rPr lang="en-US" sz="2400" dirty="0" smtClean="0">
                <a:latin typeface="Futura Bk BT" panose="020B0502020204020303" pitchFamily="34" charset="0"/>
              </a:rPr>
              <a:t> potential</a:t>
            </a:r>
            <a:r>
              <a:rPr lang="en-US" sz="2400" b="1" dirty="0" smtClean="0">
                <a:latin typeface="Futura Bk BT" panose="020B0502020204020303" pitchFamily="34" charset="0"/>
              </a:rPr>
              <a:t> </a:t>
            </a:r>
            <a:r>
              <a:rPr lang="en-US" sz="2400" dirty="0" smtClean="0">
                <a:latin typeface="Futura Bk BT" panose="020B0502020204020303" pitchFamily="34" charset="0"/>
              </a:rPr>
              <a:t>is</a:t>
            </a:r>
            <a:r>
              <a:rPr lang="en-US" sz="2400" b="1" dirty="0" smtClean="0">
                <a:latin typeface="Futura Bk BT" panose="020B0502020204020303" pitchFamily="34" charset="0"/>
              </a:rPr>
              <a:t> suppressed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2400" dirty="0" smtClean="0">
                <a:latin typeface="Futura Bk BT" panose="020B0502020204020303" pitchFamily="34" charset="0"/>
              </a:rPr>
              <a:t>Conventional theory overestimates mobility</a:t>
            </a:r>
            <a:endParaRPr lang="en-US" sz="2400" dirty="0">
              <a:latin typeface="Futura Bk BT" panose="020B0502020204020303" pitchFamily="34" charset="0"/>
            </a:endParaRPr>
          </a:p>
        </p:txBody>
      </p:sp>
      <p:sp>
        <p:nvSpPr>
          <p:cNvPr id="209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11931885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11257778" y="11826509"/>
            <a:ext cx="972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utura Bk BT" panose="020B0502020204020303" pitchFamily="34" charset="0"/>
              </a:rPr>
              <a:t>Problem</a:t>
            </a:r>
            <a:r>
              <a:rPr lang="en-US" sz="2400" dirty="0" smtClean="0">
                <a:latin typeface="Futura Bk BT" panose="020B0502020204020303" pitchFamily="34" charset="0"/>
              </a:rPr>
              <a:t> </a:t>
            </a:r>
          </a:p>
          <a:p>
            <a:r>
              <a:rPr lang="en-US" sz="2400" dirty="0" smtClean="0">
                <a:latin typeface="Futura Bk BT" panose="020B0502020204020303" pitchFamily="34" charset="0"/>
              </a:rPr>
              <a:t>Need to find a novel scattering mechanism to describe the data </a:t>
            </a:r>
            <a:endParaRPr lang="en-US" sz="2400" dirty="0">
              <a:latin typeface="Futura Bk BT" panose="020B0502020204020303" pitchFamily="34" charset="0"/>
            </a:endParaRPr>
          </a:p>
        </p:txBody>
      </p:sp>
      <p:grpSp>
        <p:nvGrpSpPr>
          <p:cNvPr id="214" name="Группа 213"/>
          <p:cNvGrpSpPr/>
          <p:nvPr/>
        </p:nvGrpSpPr>
        <p:grpSpPr>
          <a:xfrm>
            <a:off x="16565880" y="7101022"/>
            <a:ext cx="4381020" cy="1869215"/>
            <a:chOff x="5025556" y="1385971"/>
            <a:chExt cx="3875892" cy="1568757"/>
          </a:xfrm>
        </p:grpSpPr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16047" y="1385971"/>
              <a:ext cx="3585401" cy="1383543"/>
            </a:xfrm>
            <a:prstGeom prst="rect">
              <a:avLst/>
            </a:prstGeom>
          </p:spPr>
        </p:pic>
        <p:pic>
          <p:nvPicPr>
            <p:cNvPr id="216" name="Рисунок 2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0859" y="2632094"/>
              <a:ext cx="3234827" cy="322634"/>
            </a:xfrm>
            <a:prstGeom prst="rect">
              <a:avLst/>
            </a:prstGeom>
          </p:spPr>
        </p:pic>
        <p:pic>
          <p:nvPicPr>
            <p:cNvPr id="217" name="Рисунок 2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25556" y="1509963"/>
              <a:ext cx="359353" cy="1135558"/>
            </a:xfrm>
            <a:prstGeom prst="rect">
              <a:avLst/>
            </a:prstGeom>
          </p:spPr>
        </p:pic>
      </p:grpSp>
      <p:pic>
        <p:nvPicPr>
          <p:cNvPr id="218" name="Рисунок 21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670" y="9086382"/>
            <a:ext cx="4835246" cy="3096681"/>
          </a:xfrm>
          <a:prstGeom prst="rect">
            <a:avLst/>
          </a:prstGeom>
        </p:spPr>
      </p:pic>
      <p:sp>
        <p:nvSpPr>
          <p:cNvPr id="219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10590639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11257779" y="10462515"/>
                <a:ext cx="5201421" cy="121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 smtClean="0">
                    <a:latin typeface="Futura Bk BT" panose="020B0502020204020303" pitchFamily="34" charset="0"/>
                  </a:rPr>
                  <a:t>Power-law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dependence for</a:t>
                </a:r>
                <a:r>
                  <a:rPr lang="en-US" sz="2400" b="1" dirty="0" smtClean="0">
                    <a:latin typeface="Futura Bk BT" panose="020B0502020204020303" pitchFamily="34" charset="0"/>
                  </a:rPr>
                  <a:t> mobility</a:t>
                </a:r>
              </a:p>
              <a:p>
                <a:r>
                  <a:rPr lang="en-US" sz="2400" dirty="0" smtClean="0">
                    <a:latin typeface="Futura Bk BT" panose="020B0502020204020303" pitchFamily="34" charset="0"/>
                  </a:rPr>
                  <a:t>(2</a:t>
                </a:r>
                <a:r>
                  <a:rPr lang="en-US" sz="2400" dirty="0">
                    <a:latin typeface="Futura Bk BT" panose="020B0502020204020303" pitchFamily="34" charset="0"/>
                  </a:rPr>
                  <a:t>)-(4) mobility scales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−2/3</m:t>
                        </m:r>
                      </m:sup>
                    </m:sSup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 </a:t>
                </a:r>
              </a:p>
              <a:p>
                <a:r>
                  <a:rPr lang="en-US" sz="2400" dirty="0" smtClean="0">
                    <a:latin typeface="Futura Bk BT" panose="020B0502020204020303" pitchFamily="34" charset="0"/>
                  </a:rPr>
                  <a:t>(</a:t>
                </a:r>
                <a:r>
                  <a:rPr lang="en-US" sz="2400" dirty="0">
                    <a:latin typeface="Futura Bk BT" panose="020B0502020204020303" pitchFamily="34" charset="0"/>
                  </a:rPr>
                  <a:t>1) mobility scales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−0.9</m:t>
                        </m:r>
                      </m:sup>
                    </m:sSup>
                  </m:oMath>
                </a14:m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779" y="10462515"/>
                <a:ext cx="5201421" cy="1214115"/>
              </a:xfrm>
              <a:prstGeom prst="rect">
                <a:avLst/>
              </a:prstGeom>
              <a:blipFill>
                <a:blip r:embed="rId18"/>
                <a:stretch>
                  <a:fillRect l="-1876" t="-4020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Прямоугольник: скругленные углы 10">
            <a:extLst>
              <a:ext uri="{FF2B5EF4-FFF2-40B4-BE49-F238E27FC236}">
                <a16:creationId xmlns:a16="http://schemas.microsoft.com/office/drawing/2014/main" id="{35F7E1BE-83A3-5484-F130-2CA811DD7A65}"/>
              </a:ext>
            </a:extLst>
          </p:cNvPr>
          <p:cNvSpPr/>
          <p:nvPr/>
        </p:nvSpPr>
        <p:spPr>
          <a:xfrm>
            <a:off x="11086268" y="13454716"/>
            <a:ext cx="10146828" cy="676656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6092C2C4-3CC7-55CD-C2C3-27F2BB046586}"/>
              </a:ext>
            </a:extLst>
          </p:cNvPr>
          <p:cNvSpPr txBox="1"/>
          <p:nvPr/>
        </p:nvSpPr>
        <p:spPr>
          <a:xfrm>
            <a:off x="12004408" y="13457415"/>
            <a:ext cx="83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Futura Bk BT" panose="020B0502020204020303" pitchFamily="34" charset="0"/>
              </a:rPr>
              <a:t>Electron mobility</a:t>
            </a:r>
            <a:endParaRPr lang="ru-RU" sz="3600" b="1" dirty="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224" name="Прямоугольник: скругленные углы 109">
            <a:extLst>
              <a:ext uri="{FF2B5EF4-FFF2-40B4-BE49-F238E27FC236}">
                <a16:creationId xmlns:a16="http://schemas.microsoft.com/office/drawing/2014/main" id="{EF35A618-A4C6-27F2-30F6-54F252812CA4}"/>
              </a:ext>
            </a:extLst>
          </p:cNvPr>
          <p:cNvSpPr/>
          <p:nvPr/>
        </p:nvSpPr>
        <p:spPr>
          <a:xfrm>
            <a:off x="388617" y="13455209"/>
            <a:ext cx="10146828" cy="672384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E92DF4A-ABA6-CF0C-658C-8075E1033595}"/>
              </a:ext>
            </a:extLst>
          </p:cNvPr>
          <p:cNvSpPr txBox="1"/>
          <p:nvPr/>
        </p:nvSpPr>
        <p:spPr>
          <a:xfrm>
            <a:off x="1273460" y="13453641"/>
            <a:ext cx="837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FF"/>
                </a:solidFill>
                <a:latin typeface="Futura Bk BT" panose="020B0502020204020303" pitchFamily="34" charset="0"/>
              </a:rPr>
              <a:t>“Vector”</a:t>
            </a:r>
            <a:r>
              <a:rPr lang="en-US" sz="3600" b="1" dirty="0">
                <a:solidFill>
                  <a:srgbClr val="FFFFFF"/>
                </a:solidFill>
                <a:latin typeface="Futura Bk BT" panose="020B0502020204020303" pitchFamily="34" charset="0"/>
              </a:rPr>
              <a:t> impurities </a:t>
            </a:r>
            <a:endParaRPr lang="ru-RU" sz="3600" b="1" dirty="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226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14702573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837207" y="14574449"/>
                <a:ext cx="535023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>
                    <a:latin typeface="Futura Bk BT" panose="020B0502020204020303" pitchFamily="34" charset="0"/>
                  </a:rPr>
                  <a:t>Local vector </a:t>
                </a:r>
                <a:r>
                  <a:rPr lang="en-US" sz="2400" b="1" dirty="0" smtClean="0">
                    <a:latin typeface="Futura Bk BT" panose="020B0502020204020303" pitchFamily="34" charset="0"/>
                  </a:rPr>
                  <a:t>force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dirty="0">
                    <a:latin typeface="Futura Bk BT" panose="020B0502020204020303" pitchFamily="34" charset="0"/>
                  </a:rPr>
                  <a:t>Atomic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defect breaks </a:t>
                </a:r>
                <a:r>
                  <a:rPr lang="en-US" sz="2400" dirty="0">
                    <a:latin typeface="Futura Bk BT" panose="020B0502020204020303" pitchFamily="34" charset="0"/>
                  </a:rPr>
                  <a:t>the lattice’s symmetry, analogous to the presence of a frozen </a:t>
                </a:r>
                <a:r>
                  <a:rPr lang="en-US" sz="2400" u="sng" dirty="0">
                    <a:latin typeface="Futura Bk BT" panose="020B0502020204020303" pitchFamily="34" charset="0"/>
                  </a:rPr>
                  <a:t>local vector force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400" b="1" dirty="0">
                  <a:latin typeface="Futura Bk BT" panose="020B0502020204020303" pitchFamily="34" charset="0"/>
                </a:endParaRPr>
              </a:p>
              <a:p>
                <a:pPr>
                  <a:buClr>
                    <a:schemeClr val="dk1"/>
                  </a:buClr>
                  <a:buSzPts val="1100"/>
                </a:pPr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7" y="14574449"/>
                <a:ext cx="5350234" cy="1938992"/>
              </a:xfrm>
              <a:prstGeom prst="rect">
                <a:avLst/>
              </a:prstGeom>
              <a:blipFill>
                <a:blip r:embed="rId19"/>
                <a:stretch>
                  <a:fillRect l="-1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16592689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pic>
        <p:nvPicPr>
          <p:cNvPr id="271" name="Рисунок 27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212141" y="14215822"/>
            <a:ext cx="4976008" cy="3297939"/>
          </a:xfrm>
          <a:prstGeom prst="rect">
            <a:avLst/>
          </a:prstGeom>
        </p:spPr>
      </p:pic>
      <p:sp>
        <p:nvSpPr>
          <p:cNvPr id="229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14702573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11257779" y="14574449"/>
            <a:ext cx="972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400" b="1" dirty="0">
                <a:latin typeface="Futura Bk BT" panose="020B0502020204020303" pitchFamily="34" charset="0"/>
              </a:rPr>
              <a:t>Deformation </a:t>
            </a:r>
            <a:r>
              <a:rPr lang="en-US" sz="2400" b="1" dirty="0" smtClean="0">
                <a:latin typeface="Futura Bk BT" panose="020B0502020204020303" pitchFamily="34" charset="0"/>
              </a:rPr>
              <a:t>potential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2400" dirty="0">
                <a:latin typeface="Futura Bk BT" panose="020B0502020204020303" pitchFamily="34" charset="0"/>
              </a:rPr>
              <a:t>Electrons interact with the </a:t>
            </a:r>
            <a:r>
              <a:rPr lang="en-US" sz="2400" dirty="0" smtClean="0">
                <a:latin typeface="Futura Bk BT" panose="020B0502020204020303" pitchFamily="34" charset="0"/>
              </a:rPr>
              <a:t>deformation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2400" dirty="0" smtClean="0">
                <a:latin typeface="Futura Bk BT" panose="020B0502020204020303" pitchFamily="34" charset="0"/>
              </a:rPr>
              <a:t>potential, similar to el-</a:t>
            </a:r>
            <a:r>
              <a:rPr lang="en-US" sz="2400" dirty="0" err="1" smtClean="0">
                <a:latin typeface="Futura Bk BT" panose="020B0502020204020303" pitchFamily="34" charset="0"/>
              </a:rPr>
              <a:t>ph</a:t>
            </a:r>
            <a:r>
              <a:rPr lang="en-US" sz="2400" dirty="0" smtClean="0">
                <a:latin typeface="Futura Bk BT" panose="020B0502020204020303" pitchFamily="34" charset="0"/>
              </a:rPr>
              <a:t> interaction:</a:t>
            </a:r>
            <a:endParaRPr lang="en-US" sz="2400" b="1" dirty="0">
              <a:latin typeface="Futura Bk BT" panose="020B0502020204020303" pitchFamily="34" charset="0"/>
            </a:endParaRPr>
          </a:p>
          <a:p>
            <a:pPr>
              <a:buClr>
                <a:schemeClr val="dk1"/>
              </a:buClr>
              <a:buSzPts val="1100"/>
            </a:pPr>
            <a:endParaRPr lang="en-US" sz="2400" dirty="0">
              <a:latin typeface="Futura Bk BT" panose="020B0502020204020303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90734" y="14302669"/>
            <a:ext cx="2516210" cy="2352877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18804" y="14308582"/>
            <a:ext cx="2528281" cy="2294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837206" y="16464648"/>
                <a:ext cx="966973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 smtClean="0">
                    <a:latin typeface="Futura Bk BT" panose="020B0502020204020303" pitchFamily="34" charset="0"/>
                  </a:rPr>
                  <a:t>Elastic deformation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dirty="0" smtClean="0">
                    <a:latin typeface="Futura Bk BT" panose="020B0502020204020303" pitchFamily="34" charset="0"/>
                  </a:rPr>
                  <a:t>This local force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 smtClean="0">
                    <a:latin typeface="Futura Bk BT" panose="020B0502020204020303" pitchFamily="34" charset="0"/>
                  </a:rPr>
                  <a:t> deforms the elastic media around. 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dirty="0" smtClean="0">
                    <a:latin typeface="Futura Bk BT" panose="020B0502020204020303" pitchFamily="34" charset="0"/>
                  </a:rPr>
                  <a:t>The elastic deformation field is found to be:</a:t>
                </a:r>
                <a:endParaRPr lang="en-US" sz="2400" dirty="0">
                  <a:latin typeface="Futura Bk BT" panose="020B0502020204020303" pitchFamily="34" charset="0"/>
                </a:endParaRPr>
              </a:p>
              <a:p>
                <a:pPr>
                  <a:buClr>
                    <a:schemeClr val="dk1"/>
                  </a:buClr>
                  <a:buSzPts val="1100"/>
                </a:pPr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6" y="16464648"/>
                <a:ext cx="9669737" cy="1569660"/>
              </a:xfrm>
              <a:prstGeom prst="rect">
                <a:avLst/>
              </a:prstGeom>
              <a:blipFill>
                <a:blip r:embed="rId23"/>
                <a:stretch>
                  <a:fillRect l="-945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8" name="Рисунок 2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6984" y="17660775"/>
            <a:ext cx="4990942" cy="1064420"/>
          </a:xfrm>
          <a:prstGeom prst="rect">
            <a:avLst/>
          </a:prstGeom>
        </p:spPr>
      </p:pic>
      <p:grpSp>
        <p:nvGrpSpPr>
          <p:cNvPr id="249" name="Группа 248"/>
          <p:cNvGrpSpPr/>
          <p:nvPr/>
        </p:nvGrpSpPr>
        <p:grpSpPr>
          <a:xfrm>
            <a:off x="6381459" y="17695183"/>
            <a:ext cx="2867380" cy="874266"/>
            <a:chOff x="3588308" y="3285334"/>
            <a:chExt cx="1709424" cy="501661"/>
          </a:xfrm>
        </p:grpSpPr>
        <p:pic>
          <p:nvPicPr>
            <p:cNvPr id="250" name="Рисунок 249"/>
            <p:cNvPicPr>
              <a:picLocks noChangeAspect="1"/>
            </p:cNvPicPr>
            <p:nvPr/>
          </p:nvPicPr>
          <p:blipFill rotWithShape="1">
            <a:blip r:embed="rId25"/>
            <a:srcRect r="93797" b="-3567"/>
            <a:stretch/>
          </p:blipFill>
          <p:spPr>
            <a:xfrm>
              <a:off x="3598125" y="3285334"/>
              <a:ext cx="143295" cy="279215"/>
            </a:xfrm>
            <a:prstGeom prst="rect">
              <a:avLst/>
            </a:prstGeom>
          </p:spPr>
        </p:pic>
        <p:pic>
          <p:nvPicPr>
            <p:cNvPr id="251" name="Рисунок 250"/>
            <p:cNvPicPr>
              <a:picLocks noChangeAspect="1"/>
            </p:cNvPicPr>
            <p:nvPr/>
          </p:nvPicPr>
          <p:blipFill rotWithShape="1">
            <a:blip r:embed="rId25"/>
            <a:srcRect l="48424" t="-153" b="-1"/>
            <a:stretch/>
          </p:blipFill>
          <p:spPr>
            <a:xfrm>
              <a:off x="4017840" y="3289935"/>
              <a:ext cx="1191448" cy="270012"/>
            </a:xfrm>
            <a:prstGeom prst="rect">
              <a:avLst/>
            </a:prstGeom>
          </p:spPr>
        </p:pic>
        <p:cxnSp>
          <p:nvCxnSpPr>
            <p:cNvPr id="252" name="Прямая соединительная линия 251"/>
            <p:cNvCxnSpPr/>
            <p:nvPr/>
          </p:nvCxnSpPr>
          <p:spPr>
            <a:xfrm>
              <a:off x="3791073" y="3426635"/>
              <a:ext cx="1719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3" name="Рисунок 25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588308" y="3555521"/>
              <a:ext cx="153112" cy="177808"/>
            </a:xfrm>
            <a:prstGeom prst="rect">
              <a:avLst/>
            </a:prstGeom>
          </p:spPr>
        </p:pic>
        <p:pic>
          <p:nvPicPr>
            <p:cNvPr id="254" name="Рисунок 25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017840" y="3569562"/>
              <a:ext cx="1279892" cy="217433"/>
            </a:xfrm>
            <a:prstGeom prst="rect">
              <a:avLst/>
            </a:prstGeom>
          </p:spPr>
        </p:pic>
        <p:cxnSp>
          <p:nvCxnSpPr>
            <p:cNvPr id="255" name="Прямая соединительная линия 254"/>
            <p:cNvCxnSpPr/>
            <p:nvPr/>
          </p:nvCxnSpPr>
          <p:spPr>
            <a:xfrm>
              <a:off x="3791073" y="3651718"/>
              <a:ext cx="1719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6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18942210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837206" y="18829409"/>
                <a:ext cx="966973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 smtClean="0">
                    <a:latin typeface="Futura Bk BT" panose="020B0502020204020303" pitchFamily="34" charset="0"/>
                  </a:rPr>
                  <a:t>Elastic deformation</a:t>
                </a:r>
              </a:p>
              <a:p>
                <a:r>
                  <a:rPr lang="en-US" sz="2400" dirty="0" smtClean="0">
                    <a:latin typeface="Futura Bk BT" panose="020B0502020204020303" pitchFamily="34" charset="0"/>
                  </a:rPr>
                  <a:t>The </a:t>
                </a:r>
                <a:r>
                  <a:rPr lang="en-US" sz="2400" dirty="0">
                    <a:latin typeface="Futura Bk BT" panose="020B0502020204020303" pitchFamily="34" charset="0"/>
                  </a:rPr>
                  <a:t>forces are oriented </a:t>
                </a:r>
                <a:r>
                  <a:rPr lang="en-US" sz="2400" dirty="0" err="1" smtClean="0">
                    <a:latin typeface="Futura Bk BT" panose="020B0502020204020303" pitchFamily="34" charset="0"/>
                  </a:rPr>
                  <a:t>isotropically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Futura Bk BT" panose="020B0502020204020303" pitchFamily="34" charset="0"/>
                  </a:rPr>
                  <a:t>The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Futura Bk BT" panose="020B0502020204020303" pitchFamily="34" charset="0"/>
                  </a:rPr>
                  <a:t> is our single </a:t>
                </a:r>
                <a:r>
                  <a:rPr lang="en-US" sz="2400" dirty="0">
                    <a:latin typeface="Futura Bk BT" panose="020B0502020204020303" pitchFamily="34" charset="0"/>
                  </a:rPr>
                  <a:t>fitting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parameter.</a:t>
                </a:r>
                <a:endParaRPr lang="en-US" sz="2400" dirty="0">
                  <a:latin typeface="Futura Bk BT" panose="020B0502020204020303" pitchFamily="34" charset="0"/>
                </a:endParaRPr>
              </a:p>
              <a:p>
                <a:pPr>
                  <a:buClr>
                    <a:schemeClr val="dk1"/>
                  </a:buClr>
                  <a:buSzPts val="1100"/>
                </a:pPr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6" y="18829409"/>
                <a:ext cx="9669737" cy="1569660"/>
              </a:xfrm>
              <a:prstGeom prst="rect">
                <a:avLst/>
              </a:prstGeom>
              <a:blipFill>
                <a:blip r:embed="rId28"/>
                <a:stretch>
                  <a:fillRect l="-945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8" name="Рисунок 26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310119" y="15667712"/>
            <a:ext cx="4848258" cy="992558"/>
          </a:xfrm>
          <a:prstGeom prst="rect">
            <a:avLst/>
          </a:prstGeom>
        </p:spPr>
      </p:pic>
      <p:pic>
        <p:nvPicPr>
          <p:cNvPr id="269" name="Рисунок 26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353798" y="16567264"/>
            <a:ext cx="1530604" cy="752757"/>
          </a:xfrm>
          <a:prstGeom prst="rect">
            <a:avLst/>
          </a:prstGeom>
        </p:spPr>
      </p:pic>
      <p:pic>
        <p:nvPicPr>
          <p:cNvPr id="270" name="Рисунок 26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350351" y="16544115"/>
            <a:ext cx="2013210" cy="817867"/>
          </a:xfrm>
          <a:prstGeom prst="rect">
            <a:avLst/>
          </a:prstGeom>
        </p:spPr>
      </p:pic>
      <p:sp>
        <p:nvSpPr>
          <p:cNvPr id="272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17491626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11257779" y="17378742"/>
            <a:ext cx="993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400" b="1" dirty="0">
                <a:latin typeface="Futura Bk BT" panose="020B0502020204020303" pitchFamily="34" charset="0"/>
              </a:rPr>
              <a:t>Boltzmann </a:t>
            </a:r>
            <a:r>
              <a:rPr lang="en-US" sz="2400" b="1" dirty="0" smtClean="0">
                <a:latin typeface="Futura Bk BT" panose="020B0502020204020303" pitchFamily="34" charset="0"/>
              </a:rPr>
              <a:t>equation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2400" dirty="0">
                <a:latin typeface="Futura Bk BT" panose="020B0502020204020303" pitchFamily="34" charset="0"/>
              </a:rPr>
              <a:t>Solve Boltzmann </a:t>
            </a:r>
            <a:r>
              <a:rPr lang="en-US" sz="2400" dirty="0" smtClean="0">
                <a:latin typeface="Futura Bk BT" panose="020B0502020204020303" pitchFamily="34" charset="0"/>
              </a:rPr>
              <a:t>eq. with collision integral, describing above interaction </a:t>
            </a:r>
            <a:endParaRPr lang="en-US" sz="2400" b="1" dirty="0">
              <a:latin typeface="Futura Bk BT" panose="020B0502020204020303" pitchFamily="34" charset="0"/>
            </a:endParaRPr>
          </a:p>
          <a:p>
            <a:pPr>
              <a:buClr>
                <a:schemeClr val="dk1"/>
              </a:buClr>
              <a:buSzPts val="1100"/>
            </a:pPr>
            <a:endParaRPr lang="en-US" sz="2400" dirty="0">
              <a:latin typeface="Montserrat Light" panose="020B0604020202020204" charset="0"/>
            </a:endParaRPr>
          </a:p>
        </p:txBody>
      </p:sp>
      <p:pic>
        <p:nvPicPr>
          <p:cNvPr id="274" name="Рисунок 27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77949" y="18190520"/>
            <a:ext cx="2771455" cy="740648"/>
          </a:xfrm>
          <a:prstGeom prst="rect">
            <a:avLst/>
          </a:prstGeom>
        </p:spPr>
      </p:pic>
      <p:pic>
        <p:nvPicPr>
          <p:cNvPr id="275" name="Рисунок 27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687132" y="18219259"/>
            <a:ext cx="5170298" cy="776143"/>
          </a:xfrm>
          <a:prstGeom prst="rect">
            <a:avLst/>
          </a:prstGeom>
        </p:spPr>
      </p:pic>
      <p:pic>
        <p:nvPicPr>
          <p:cNvPr id="276" name="Рисунок 27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5687" y="19186965"/>
            <a:ext cx="3931395" cy="114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16768973" y="19532599"/>
                <a:ext cx="2002987" cy="44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−2/3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973" y="19532599"/>
                <a:ext cx="2002987" cy="446982"/>
              </a:xfrm>
              <a:prstGeom prst="rect">
                <a:avLst/>
              </a:prstGeom>
              <a:blipFill>
                <a:blip r:embed="rId36"/>
                <a:stretch>
                  <a:fillRect r="-19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Прямоугольник 277"/>
          <p:cNvSpPr/>
          <p:nvPr/>
        </p:nvSpPr>
        <p:spPr>
          <a:xfrm>
            <a:off x="12767552" y="19222285"/>
            <a:ext cx="6515871" cy="1152212"/>
          </a:xfrm>
          <a:prstGeom prst="rect">
            <a:avLst/>
          </a:prstGeom>
          <a:noFill/>
          <a:ln w="28575">
            <a:solidFill>
              <a:srgbClr val="2AC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19018921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11257779" y="18906037"/>
            <a:ext cx="993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400" b="1" dirty="0" smtClean="0">
                <a:latin typeface="Futura Bk BT" panose="020B0502020204020303" pitchFamily="34" charset="0"/>
              </a:rPr>
              <a:t>Mobility</a:t>
            </a:r>
            <a:endParaRPr lang="en-US" sz="2400" dirty="0">
              <a:latin typeface="Montserrat Light" panose="020B0604020202020204" charset="0"/>
            </a:endParaRPr>
          </a:p>
        </p:txBody>
      </p:sp>
      <p:sp>
        <p:nvSpPr>
          <p:cNvPr id="281" name="Прямоугольник: скругленные углы 10">
            <a:extLst>
              <a:ext uri="{FF2B5EF4-FFF2-40B4-BE49-F238E27FC236}">
                <a16:creationId xmlns:a16="http://schemas.microsoft.com/office/drawing/2014/main" id="{35F7E1BE-83A3-5484-F130-2CA811DD7A65}"/>
              </a:ext>
            </a:extLst>
          </p:cNvPr>
          <p:cNvSpPr/>
          <p:nvPr/>
        </p:nvSpPr>
        <p:spPr>
          <a:xfrm>
            <a:off x="11086268" y="21128735"/>
            <a:ext cx="10146828" cy="676656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6092C2C4-3CC7-55CD-C2C3-27F2BB046586}"/>
              </a:ext>
            </a:extLst>
          </p:cNvPr>
          <p:cNvSpPr txBox="1"/>
          <p:nvPr/>
        </p:nvSpPr>
        <p:spPr>
          <a:xfrm>
            <a:off x="12004408" y="21118141"/>
            <a:ext cx="83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Futura Bk BT" panose="020B0502020204020303" pitchFamily="34" charset="0"/>
              </a:rPr>
              <a:t>Application to other materials</a:t>
            </a:r>
            <a:endParaRPr lang="ru-RU" sz="3600" b="1" dirty="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283" name="Прямоугольник: скругленные углы 109">
            <a:extLst>
              <a:ext uri="{FF2B5EF4-FFF2-40B4-BE49-F238E27FC236}">
                <a16:creationId xmlns:a16="http://schemas.microsoft.com/office/drawing/2014/main" id="{EF35A618-A4C6-27F2-30F6-54F252812CA4}"/>
              </a:ext>
            </a:extLst>
          </p:cNvPr>
          <p:cNvSpPr/>
          <p:nvPr/>
        </p:nvSpPr>
        <p:spPr>
          <a:xfrm>
            <a:off x="388617" y="21130303"/>
            <a:ext cx="10146828" cy="672384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DE92DF4A-ABA6-CF0C-658C-8075E1033595}"/>
                  </a:ext>
                </a:extLst>
              </p:cNvPr>
              <p:cNvSpPr txBox="1"/>
              <p:nvPr/>
            </p:nvSpPr>
            <p:spPr>
              <a:xfrm>
                <a:off x="1273460" y="21128735"/>
                <a:ext cx="8370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FFFFFF"/>
                    </a:solidFill>
                    <a:latin typeface="Futura Bk BT" panose="020B0502020204020303" pitchFamily="34" charset="0"/>
                  </a:rPr>
                  <a:t>Application to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𝐒𝐫𝐓𝐢</m:t>
                    </m:r>
                    <m:sSub>
                      <m:sSubPr>
                        <m:ctrlPr>
                          <a:rPr lang="en-US" sz="3600" b="1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3600" b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endParaRPr lang="ru-RU" sz="3600" b="1" dirty="0">
                  <a:solidFill>
                    <a:srgbClr val="FFFFFF"/>
                  </a:solidFill>
                  <a:latin typeface="Montserrat" panose="020B0604020202020204" charset="0"/>
                </a:endParaRPr>
              </a:p>
            </p:txBody>
          </p:sp>
        </mc:Choice>
        <mc:Fallback xmlns="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DE92DF4A-ABA6-CF0C-658C-8075E1033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60" y="21128735"/>
                <a:ext cx="8370444" cy="646331"/>
              </a:xfrm>
              <a:prstGeom prst="rect">
                <a:avLst/>
              </a:prstGeom>
              <a:blipFill>
                <a:blip r:embed="rId3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22448005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837207" y="22319881"/>
            <a:ext cx="4935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400" b="1" dirty="0" smtClean="0">
                <a:latin typeface="Futura Bk BT" panose="020B0502020204020303" pitchFamily="34" charset="0"/>
              </a:rPr>
              <a:t>Effective mass</a:t>
            </a:r>
          </a:p>
          <a:p>
            <a:r>
              <a:rPr lang="en-US" sz="2400" dirty="0">
                <a:latin typeface="Futura Bk BT" panose="020B0502020204020303" pitchFamily="34" charset="0"/>
              </a:rPr>
              <a:t>We replace the Fermi surface with an effective spherical one, with a phenomenological isotropic mass</a:t>
            </a:r>
            <a:endParaRPr lang="en-US" sz="2400" b="1" dirty="0">
              <a:latin typeface="Futura Bk BT" panose="020B0502020204020303" pitchFamily="34" charset="0"/>
            </a:endParaRPr>
          </a:p>
          <a:p>
            <a:pPr>
              <a:buClr>
                <a:schemeClr val="dk1"/>
              </a:buClr>
              <a:buSzPts val="1100"/>
            </a:pPr>
            <a:endParaRPr lang="en-US" sz="2400" dirty="0">
              <a:latin typeface="Futura Bk BT" panose="020B0502020204020303" pitchFamily="34" charset="0"/>
            </a:endParaRPr>
          </a:p>
        </p:txBody>
      </p:sp>
      <p:sp>
        <p:nvSpPr>
          <p:cNvPr id="287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22448005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pic>
        <p:nvPicPr>
          <p:cNvPr id="297" name="Рисунок 29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76984" y="27682899"/>
            <a:ext cx="8429168" cy="4948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11257779" y="22319881"/>
                <a:ext cx="490059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 smtClean="0">
                    <a:latin typeface="Futura Bk BT" panose="020B0502020204020303" pitchFamily="34" charset="0"/>
                  </a:rPr>
                  <a:t>Effective mass</a:t>
                </a:r>
              </a:p>
              <a:p>
                <a:r>
                  <a:rPr lang="en-US" sz="2400" dirty="0">
                    <a:latin typeface="Futura Bk BT" panose="020B05020202040203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PbTe</m:t>
                    </m:r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 we found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the effective  							 	mass </a:t>
                </a:r>
                <a:r>
                  <a:rPr lang="en-US" sz="2400" dirty="0">
                    <a:latin typeface="Futura Bk BT" panose="020B0502020204020303" pitchFamily="34" charset="0"/>
                  </a:rPr>
                  <a:t>m(n)</a:t>
                </a:r>
              </a:p>
              <a:p>
                <a:r>
                  <a:rPr lang="en-US" sz="2400" dirty="0">
                    <a:latin typeface="Futura Bk BT" panose="020B05020202040203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KTa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=0.5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TlBiSSe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=0.14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Futura Bk BT" panose="020B0502020204020303" pitchFamily="34" charset="0"/>
                  </a:rPr>
                  <a:t>   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779" y="22319881"/>
                <a:ext cx="4900597" cy="2308324"/>
              </a:xfrm>
              <a:prstGeom prst="rect">
                <a:avLst/>
              </a:prstGeom>
              <a:blipFill>
                <a:blip r:embed="rId39"/>
                <a:stretch>
                  <a:fillRect l="-1990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2" name="Рисунок 29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37206" y="23871908"/>
            <a:ext cx="3293196" cy="1011296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602721" y="22105658"/>
            <a:ext cx="4826217" cy="3098513"/>
          </a:xfrm>
          <a:prstGeom prst="rect">
            <a:avLst/>
          </a:prstGeom>
        </p:spPr>
      </p:pic>
      <p:sp>
        <p:nvSpPr>
          <p:cNvPr id="294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25098153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837207" y="24970029"/>
                <a:ext cx="95917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 smtClean="0">
                    <a:latin typeface="Futura Bk BT" panose="020B0502020204020303" pitchFamily="34" charset="0"/>
                  </a:rPr>
                  <a:t>Results</a:t>
                </a:r>
              </a:p>
              <a:p>
                <a:r>
                  <a:rPr lang="en-US" sz="2400" dirty="0">
                    <a:latin typeface="Futura Bk BT" panose="020B0502020204020303" pitchFamily="34" charset="0"/>
                  </a:rPr>
                  <a:t>The theory describes the experiment well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&gt;5⋅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 smtClean="0">
                  <a:latin typeface="Futura Bk BT" panose="020B0502020204020303" pitchFamily="34" charset="0"/>
                </a:endParaRPr>
              </a:p>
              <a:p>
                <a:r>
                  <a:rPr lang="en-US" sz="2400" dirty="0" smtClean="0">
                    <a:latin typeface="Futura Bk BT" panose="020B0502020204020303" pitchFamily="34" charset="0"/>
                  </a:rPr>
                  <a:t>Both the </a:t>
                </a:r>
                <a:r>
                  <a:rPr lang="en-US" sz="2400" u="sng" dirty="0" smtClean="0">
                    <a:latin typeface="Futura Bk BT" panose="020B0502020204020303" pitchFamily="34" charset="0"/>
                  </a:rPr>
                  <a:t>scaling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 and </a:t>
                </a:r>
                <a:r>
                  <a:rPr lang="en-US" sz="2400" u="sng" dirty="0" smtClean="0">
                    <a:latin typeface="Futura Bk BT" panose="020B0502020204020303" pitchFamily="34" charset="0"/>
                  </a:rPr>
                  <a:t>magnitude</a:t>
                </a:r>
                <a:endParaRPr lang="en-US" sz="2400" u="sng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7" y="24970029"/>
                <a:ext cx="9591731" cy="1200329"/>
              </a:xfrm>
              <a:prstGeom prst="rect">
                <a:avLst/>
              </a:prstGeom>
              <a:blipFill>
                <a:blip r:embed="rId42"/>
                <a:stretch>
                  <a:fillRect l="-953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8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3" y="26420262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837206" y="26292138"/>
                <a:ext cx="51815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 smtClean="0">
                    <a:latin typeface="Futura Bk BT" panose="020B0502020204020303" pitchFamily="34" charset="0"/>
                  </a:rPr>
                  <a:t>Fitting parameter</a:t>
                </a:r>
              </a:p>
              <a:p>
                <a:r>
                  <a:rPr lang="en-US" sz="2400" dirty="0" smtClean="0">
                    <a:latin typeface="Futura Bk BT" panose="020B0502020204020303" pitchFamily="34" charset="0"/>
                  </a:rPr>
                  <a:t>We determined the value of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6" y="26292138"/>
                <a:ext cx="5181597" cy="830997"/>
              </a:xfrm>
              <a:prstGeom prst="rect">
                <a:avLst/>
              </a:prstGeom>
              <a:blipFill>
                <a:blip r:embed="rId43"/>
                <a:stretch>
                  <a:fillRect l="-176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0" name="Рисунок 299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361434" y="26449754"/>
            <a:ext cx="1401566" cy="746629"/>
          </a:xfrm>
          <a:prstGeom prst="rect">
            <a:avLst/>
          </a:prstGeom>
        </p:spPr>
      </p:pic>
      <p:pic>
        <p:nvPicPr>
          <p:cNvPr id="301" name="Рисунок 30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738646" y="26611447"/>
            <a:ext cx="2332714" cy="445058"/>
          </a:xfrm>
          <a:prstGeom prst="rect">
            <a:avLst/>
          </a:prstGeom>
        </p:spPr>
      </p:pic>
      <p:pic>
        <p:nvPicPr>
          <p:cNvPr id="388" name="Рисунок 387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8021" y="27617617"/>
            <a:ext cx="8389409" cy="5092986"/>
          </a:xfrm>
          <a:prstGeom prst="rect">
            <a:avLst/>
          </a:prstGeom>
        </p:spPr>
      </p:pic>
      <p:pic>
        <p:nvPicPr>
          <p:cNvPr id="389" name="Рисунок 38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6049727" y="22079194"/>
            <a:ext cx="5024063" cy="2893960"/>
          </a:xfrm>
          <a:prstGeom prst="rect">
            <a:avLst/>
          </a:prstGeom>
        </p:spPr>
      </p:pic>
      <p:sp>
        <p:nvSpPr>
          <p:cNvPr id="390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24542902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11257779" y="24414778"/>
            <a:ext cx="8599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400" b="1" dirty="0" smtClean="0">
                <a:latin typeface="Futura Bk BT" panose="020B0502020204020303" pitchFamily="34" charset="0"/>
              </a:rPr>
              <a:t>Results</a:t>
            </a:r>
            <a:endParaRPr lang="en-US" sz="2400" b="1" dirty="0">
              <a:latin typeface="Futura Bk BT" panose="020B0502020204020303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2400" dirty="0">
                <a:latin typeface="Montserrat Light" panose="020B0604020202020204" charset="0"/>
              </a:rPr>
              <a:t>Theory agrees with the </a:t>
            </a:r>
            <a:r>
              <a:rPr lang="en-US" sz="2400" dirty="0" smtClean="0">
                <a:latin typeface="Montserrat Light" panose="020B0604020202020204" charset="0"/>
              </a:rPr>
              <a:t>experiment. 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2400" dirty="0" smtClean="0">
                <a:latin typeface="Futura Bk BT" panose="020B0502020204020303" pitchFamily="34" charset="0"/>
              </a:rPr>
              <a:t>Both the </a:t>
            </a:r>
            <a:r>
              <a:rPr lang="en-US" sz="2400" u="sng" dirty="0" smtClean="0">
                <a:latin typeface="Futura Bk BT" panose="020B0502020204020303" pitchFamily="34" charset="0"/>
              </a:rPr>
              <a:t>scaling</a:t>
            </a:r>
            <a:r>
              <a:rPr lang="en-US" sz="2400" dirty="0" smtClean="0">
                <a:latin typeface="Futura Bk BT" panose="020B0502020204020303" pitchFamily="34" charset="0"/>
              </a:rPr>
              <a:t> and </a:t>
            </a:r>
            <a:r>
              <a:rPr lang="en-US" sz="2400" u="sng" dirty="0" smtClean="0">
                <a:latin typeface="Futura Bk BT" panose="020B0502020204020303" pitchFamily="34" charset="0"/>
              </a:rPr>
              <a:t>magnitude</a:t>
            </a:r>
          </a:p>
          <a:p>
            <a:pPr>
              <a:buClr>
                <a:schemeClr val="dk1"/>
              </a:buClr>
              <a:buSzPts val="1100"/>
            </a:pPr>
            <a:endParaRPr lang="en-US" sz="2400" b="1" dirty="0">
              <a:latin typeface="Montserrat Light" panose="020B0604020202020204" charset="0"/>
            </a:endParaRPr>
          </a:p>
          <a:p>
            <a:pPr>
              <a:buClr>
                <a:schemeClr val="dk1"/>
              </a:buClr>
              <a:buSzPts val="1100"/>
            </a:pPr>
            <a:endParaRPr lang="en-US" sz="2400" b="1" dirty="0">
              <a:latin typeface="Futura Bk BT" panose="020B0502020204020303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11377949" y="26607889"/>
            <a:ext cx="7394011" cy="422311"/>
            <a:chOff x="11377948" y="26485537"/>
            <a:chExt cx="6833667" cy="371080"/>
          </a:xfrm>
        </p:grpSpPr>
        <p:pic>
          <p:nvPicPr>
            <p:cNvPr id="392" name="Рисунок 391"/>
            <p:cNvPicPr>
              <a:picLocks noChangeAspect="1"/>
            </p:cNvPicPr>
            <p:nvPr/>
          </p:nvPicPr>
          <p:blipFill rotWithShape="1">
            <a:blip r:embed="rId49"/>
            <a:srcRect t="1" r="48174" b="6569"/>
            <a:stretch/>
          </p:blipFill>
          <p:spPr>
            <a:xfrm>
              <a:off x="11377948" y="26519623"/>
              <a:ext cx="3100904" cy="336994"/>
            </a:xfrm>
            <a:prstGeom prst="rect">
              <a:avLst/>
            </a:prstGeom>
          </p:spPr>
        </p:pic>
        <p:pic>
          <p:nvPicPr>
            <p:cNvPr id="393" name="Рисунок 392"/>
            <p:cNvPicPr>
              <a:picLocks noChangeAspect="1"/>
            </p:cNvPicPr>
            <p:nvPr/>
          </p:nvPicPr>
          <p:blipFill rotWithShape="1">
            <a:blip r:embed="rId49"/>
            <a:srcRect l="61032" b="3270"/>
            <a:stretch/>
          </p:blipFill>
          <p:spPr>
            <a:xfrm>
              <a:off x="15079354" y="26485537"/>
              <a:ext cx="2331582" cy="348902"/>
            </a:xfrm>
            <a:prstGeom prst="rect">
              <a:avLst/>
            </a:prstGeom>
          </p:spPr>
        </p:pic>
        <p:pic>
          <p:nvPicPr>
            <p:cNvPr id="394" name="Рисунок 393"/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7442288" y="26496131"/>
              <a:ext cx="769327" cy="296740"/>
            </a:xfrm>
            <a:prstGeom prst="rect">
              <a:avLst/>
            </a:prstGeom>
          </p:spPr>
        </p:pic>
      </p:grpSp>
      <p:sp>
        <p:nvSpPr>
          <p:cNvPr id="395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10962667" y="25888422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/>
              <p:nvPr/>
            </p:nvSpPr>
            <p:spPr>
              <a:xfrm>
                <a:off x="11257779" y="25760298"/>
                <a:ext cx="96713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b="1" dirty="0" smtClean="0">
                    <a:latin typeface="Futura Bk BT" panose="020B0502020204020303" pitchFamily="34" charset="0"/>
                  </a:rPr>
                  <a:t>Deformation magnitude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r>
                  <a:rPr lang="en-US" sz="2400" dirty="0">
                    <a:latin typeface="Futura Bk BT" panose="020B0502020204020303" pitchFamily="34" charset="0"/>
                  </a:rPr>
                  <a:t>We </a:t>
                </a:r>
                <a:r>
                  <a:rPr lang="en-US" sz="2400" dirty="0" smtClean="0">
                    <a:latin typeface="Futura Bk BT" panose="020B0502020204020303" pitchFamily="34" charset="0"/>
                  </a:rPr>
                  <a:t>estimate the deformation scale with respect to the lattice spacing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b="1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396" name="TextBox 395">
                <a:extLst>
                  <a:ext uri="{FF2B5EF4-FFF2-40B4-BE49-F238E27FC236}">
                    <a16:creationId xmlns:a16="http://schemas.microsoft.com/office/drawing/2014/main" id="{40792D9C-1581-404E-A9B8-86F71D0BD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779" y="25760298"/>
                <a:ext cx="9671305" cy="830997"/>
              </a:xfrm>
              <a:prstGeom prst="rect">
                <a:avLst/>
              </a:prstGeom>
              <a:blipFill>
                <a:blip r:embed="rId51"/>
                <a:stretch>
                  <a:fillRect l="-10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7" name="Прямоугольник: скругленные углы 10">
            <a:extLst>
              <a:ext uri="{FF2B5EF4-FFF2-40B4-BE49-F238E27FC236}">
                <a16:creationId xmlns:a16="http://schemas.microsoft.com/office/drawing/2014/main" id="{35F7E1BE-83A3-5484-F130-2CA811DD7A65}"/>
              </a:ext>
            </a:extLst>
          </p:cNvPr>
          <p:cNvSpPr/>
          <p:nvPr/>
        </p:nvSpPr>
        <p:spPr>
          <a:xfrm>
            <a:off x="11086268" y="33028445"/>
            <a:ext cx="10146828" cy="676656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6092C2C4-3CC7-55CD-C2C3-27F2BB046586}"/>
              </a:ext>
            </a:extLst>
          </p:cNvPr>
          <p:cNvSpPr txBox="1"/>
          <p:nvPr/>
        </p:nvSpPr>
        <p:spPr>
          <a:xfrm>
            <a:off x="12004408" y="33017851"/>
            <a:ext cx="83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Futura Bk BT" panose="020B0502020204020303" pitchFamily="34" charset="0"/>
              </a:rPr>
              <a:t>References</a:t>
            </a:r>
            <a:endParaRPr lang="ru-RU" sz="3600" b="1" dirty="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399" name="Прямоугольник: скругленные углы 109">
            <a:extLst>
              <a:ext uri="{FF2B5EF4-FFF2-40B4-BE49-F238E27FC236}">
                <a16:creationId xmlns:a16="http://schemas.microsoft.com/office/drawing/2014/main" id="{EF35A618-A4C6-27F2-30F6-54F252812CA4}"/>
              </a:ext>
            </a:extLst>
          </p:cNvPr>
          <p:cNvSpPr/>
          <p:nvPr/>
        </p:nvSpPr>
        <p:spPr>
          <a:xfrm>
            <a:off x="388617" y="33030013"/>
            <a:ext cx="10146828" cy="672384"/>
          </a:xfrm>
          <a:prstGeom prst="roundRect">
            <a:avLst/>
          </a:prstGeom>
          <a:solidFill>
            <a:srgbClr val="00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4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DE92DF4A-ABA6-CF0C-658C-8075E1033595}"/>
              </a:ext>
            </a:extLst>
          </p:cNvPr>
          <p:cNvSpPr txBox="1"/>
          <p:nvPr/>
        </p:nvSpPr>
        <p:spPr>
          <a:xfrm>
            <a:off x="1273460" y="33028445"/>
            <a:ext cx="837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Futura Bk BT" panose="020B0502020204020303" pitchFamily="34" charset="0"/>
              </a:rPr>
              <a:t>Conclusions</a:t>
            </a:r>
            <a:endParaRPr lang="ru-RU" sz="3600" b="1" dirty="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401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34347715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837207" y="34219591"/>
            <a:ext cx="95917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200000"/>
            </a:pPr>
            <a:r>
              <a:rPr lang="en-US" sz="2400" b="1" dirty="0">
                <a:latin typeface="Futura Bk BT" panose="020B0502020204020303" pitchFamily="34" charset="0"/>
              </a:rPr>
              <a:t>New scattering mechanism</a:t>
            </a:r>
          </a:p>
          <a:p>
            <a:r>
              <a:rPr lang="en-US" sz="2400" dirty="0" smtClean="0">
                <a:latin typeface="Futura Bk BT" panose="020B0502020204020303" pitchFamily="34" charset="0"/>
              </a:rPr>
              <a:t>Introduced a new scattering mechanism based on vector impurities. The model contains a single fitting parameter</a:t>
            </a:r>
            <a:endParaRPr lang="en-US" sz="2400" dirty="0">
              <a:latin typeface="Futura Bk BT" panose="020B0502020204020303" pitchFamily="34" charset="0"/>
            </a:endParaRPr>
          </a:p>
        </p:txBody>
      </p:sp>
      <p:sp>
        <p:nvSpPr>
          <p:cNvPr id="405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35794061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837207" y="35665937"/>
            <a:ext cx="95917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200000"/>
            </a:pPr>
            <a:r>
              <a:rPr lang="en-US" sz="2400" b="1" dirty="0">
                <a:latin typeface="Futura Bk BT" panose="020B0502020204020303" pitchFamily="34" charset="0"/>
              </a:rPr>
              <a:t>Applicability to a broad class of materials</a:t>
            </a:r>
          </a:p>
          <a:p>
            <a:r>
              <a:rPr lang="en-US" sz="2400" dirty="0" smtClean="0">
                <a:latin typeface="Futura Bk BT" panose="020B0502020204020303" pitchFamily="34" charset="0"/>
              </a:rPr>
              <a:t>The theory is applicable to a broad range of materials with large dielectric constant</a:t>
            </a:r>
            <a:endParaRPr lang="en-US" sz="2400" dirty="0">
              <a:latin typeface="Futura Bk BT" panose="020B0502020204020303" pitchFamily="34" charset="0"/>
            </a:endParaRPr>
          </a:p>
        </p:txBody>
      </p:sp>
      <p:sp>
        <p:nvSpPr>
          <p:cNvPr id="407" name="Прямоугольник: скругленные углы 31">
            <a:extLst>
              <a:ext uri="{FF2B5EF4-FFF2-40B4-BE49-F238E27FC236}">
                <a16:creationId xmlns:a16="http://schemas.microsoft.com/office/drawing/2014/main" id="{5448E265-6601-4520-A829-30E75B5EB8E1}"/>
              </a:ext>
            </a:extLst>
          </p:cNvPr>
          <p:cNvSpPr/>
          <p:nvPr/>
        </p:nvSpPr>
        <p:spPr>
          <a:xfrm>
            <a:off x="542094" y="37131687"/>
            <a:ext cx="201520" cy="203364"/>
          </a:xfrm>
          <a:prstGeom prst="roundRect">
            <a:avLst/>
          </a:prstGeom>
          <a:solidFill>
            <a:srgbClr val="00BEDF"/>
          </a:solidFill>
          <a:ln>
            <a:solidFill>
              <a:srgbClr val="00B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84" dirty="0">
                <a:noFill/>
              </a:rPr>
              <a:t>v</a:t>
            </a:r>
            <a:endParaRPr lang="ru-RU" sz="1284" dirty="0">
              <a:noFill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837207" y="37003563"/>
            <a:ext cx="95917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200000"/>
            </a:pPr>
            <a:r>
              <a:rPr lang="en-US" sz="2400" b="1" dirty="0">
                <a:latin typeface="Futura Bk BT" panose="020B0502020204020303" pitchFamily="34" charset="0"/>
              </a:rPr>
              <a:t>Good agreement with experimental data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2400" dirty="0" smtClean="0">
                <a:latin typeface="Futura Bk BT" panose="020B0502020204020303" pitchFamily="34" charset="0"/>
              </a:rPr>
              <a:t>The theoretical predictions agree </a:t>
            </a:r>
            <a:r>
              <a:rPr lang="en-US" sz="2400" dirty="0">
                <a:latin typeface="Futura Bk BT" panose="020B0502020204020303" pitchFamily="34" charset="0"/>
              </a:rPr>
              <a:t>with the </a:t>
            </a:r>
            <a:r>
              <a:rPr lang="en-US" sz="2400" dirty="0" smtClean="0">
                <a:latin typeface="Futura Bk BT" panose="020B0502020204020303" pitchFamily="34" charset="0"/>
              </a:rPr>
              <a:t>experiment. Both </a:t>
            </a:r>
            <a:r>
              <a:rPr lang="en-US" sz="2400" dirty="0">
                <a:latin typeface="Futura Bk BT" panose="020B0502020204020303" pitchFamily="34" charset="0"/>
              </a:rPr>
              <a:t>the scaling and magnitude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40792D9C-1581-404E-A9B8-86F71D0BD4C2}"/>
              </a:ext>
            </a:extLst>
          </p:cNvPr>
          <p:cNvSpPr txBox="1"/>
          <p:nvPr/>
        </p:nvSpPr>
        <p:spPr>
          <a:xfrm>
            <a:off x="11348804" y="34106928"/>
            <a:ext cx="9591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dirty="0" smtClean="0">
                <a:latin typeface="Futura Bk BT" panose="020B0502020204020303" pitchFamily="34" charset="0"/>
              </a:rPr>
              <a:t>K</a:t>
            </a:r>
            <a:r>
              <a:rPr lang="en-US" dirty="0">
                <a:latin typeface="Futura Bk BT" panose="020B0502020204020303" pitchFamily="34" charset="0"/>
              </a:rPr>
              <a:t>. G. Nazaryan, M. V. </a:t>
            </a:r>
            <a:r>
              <a:rPr lang="en-US" dirty="0" err="1">
                <a:latin typeface="Futura Bk BT" panose="020B0502020204020303" pitchFamily="34" charset="0"/>
              </a:rPr>
              <a:t>Feigel'man</a:t>
            </a:r>
            <a:r>
              <a:rPr lang="en-US" dirty="0">
                <a:latin typeface="Futura Bk BT" panose="020B0502020204020303" pitchFamily="34" charset="0"/>
              </a:rPr>
              <a:t>, </a:t>
            </a:r>
            <a:r>
              <a:rPr lang="en-US" dirty="0" err="1" smtClean="0">
                <a:latin typeface="Futura Bk BT" panose="020B0502020204020303" pitchFamily="34" charset="0"/>
              </a:rPr>
              <a:t>SciPost</a:t>
            </a:r>
            <a:r>
              <a:rPr lang="en-US" dirty="0" smtClean="0">
                <a:latin typeface="Futura Bk BT" panose="020B0502020204020303" pitchFamily="34" charset="0"/>
              </a:rPr>
              <a:t> </a:t>
            </a:r>
            <a:r>
              <a:rPr lang="en-US" dirty="0">
                <a:latin typeface="Futura Bk BT" panose="020B0502020204020303" pitchFamily="34" charset="0"/>
              </a:rPr>
              <a:t>Phys. 14, 046 (2023</a:t>
            </a:r>
            <a:r>
              <a:rPr lang="en-US" dirty="0" smtClean="0">
                <a:latin typeface="Futura Bk BT" panose="020B0502020204020303" pitchFamily="34" charset="0"/>
              </a:rPr>
              <a:t>)</a:t>
            </a:r>
          </a:p>
          <a:p>
            <a:pPr marL="457200" indent="-457200">
              <a:buAutoNum type="arabicParenBoth"/>
            </a:pPr>
            <a:r>
              <a:rPr lang="en-US" dirty="0" smtClean="0">
                <a:latin typeface="Futura Bk BT" panose="020B0502020204020303" pitchFamily="34" charset="0"/>
              </a:rPr>
              <a:t>K</a:t>
            </a:r>
            <a:r>
              <a:rPr lang="en-US" dirty="0">
                <a:latin typeface="Futura Bk BT" panose="020B0502020204020303" pitchFamily="34" charset="0"/>
              </a:rPr>
              <a:t>. </a:t>
            </a:r>
            <a:r>
              <a:rPr lang="en-US" dirty="0" err="1" smtClean="0">
                <a:latin typeface="Futura Bk BT" panose="020B0502020204020303" pitchFamily="34" charset="0"/>
              </a:rPr>
              <a:t>Behnia</a:t>
            </a:r>
            <a:r>
              <a:rPr lang="en-US" dirty="0" smtClean="0">
                <a:latin typeface="Futura Bk BT" panose="020B0502020204020303" pitchFamily="34" charset="0"/>
              </a:rPr>
              <a:t>, </a:t>
            </a:r>
            <a:r>
              <a:rPr lang="en-US" dirty="0">
                <a:latin typeface="Futura Bk BT" panose="020B0502020204020303" pitchFamily="34" charset="0"/>
              </a:rPr>
              <a:t>J. </a:t>
            </a:r>
            <a:r>
              <a:rPr lang="en-US" dirty="0" err="1">
                <a:latin typeface="Futura Bk BT" panose="020B0502020204020303" pitchFamily="34" charset="0"/>
              </a:rPr>
              <a:t>Phys</a:t>
            </a:r>
            <a:r>
              <a:rPr lang="en-US" dirty="0">
                <a:latin typeface="Futura Bk BT" panose="020B0502020204020303" pitchFamily="34" charset="0"/>
              </a:rPr>
              <a:t>.:</a:t>
            </a:r>
            <a:r>
              <a:rPr lang="en-US" dirty="0" err="1">
                <a:latin typeface="Futura Bk BT" panose="020B0502020204020303" pitchFamily="34" charset="0"/>
              </a:rPr>
              <a:t>Condens</a:t>
            </a:r>
            <a:r>
              <a:rPr lang="en-US" dirty="0">
                <a:latin typeface="Futura Bk BT" panose="020B0502020204020303" pitchFamily="34" charset="0"/>
              </a:rPr>
              <a:t>. Matter 27, 375501 (2015</a:t>
            </a:r>
            <a:r>
              <a:rPr lang="en-US" dirty="0" smtClean="0">
                <a:latin typeface="Futura Bk BT" panose="020B0502020204020303" pitchFamily="34" charset="0"/>
              </a:rPr>
              <a:t>)</a:t>
            </a:r>
          </a:p>
          <a:p>
            <a:pPr marL="457200" indent="-457200">
              <a:buAutoNum type="arabicParenBoth"/>
            </a:pPr>
            <a:r>
              <a:rPr lang="en-US" dirty="0" smtClean="0">
                <a:latin typeface="Futura Bk BT" panose="020B0502020204020303" pitchFamily="34" charset="0"/>
              </a:rPr>
              <a:t>J</a:t>
            </a:r>
            <a:r>
              <a:rPr lang="en-US" dirty="0">
                <a:latin typeface="Futura Bk BT" panose="020B0502020204020303" pitchFamily="34" charset="0"/>
              </a:rPr>
              <a:t>. Wang, L. Yang, C. W. </a:t>
            </a:r>
            <a:r>
              <a:rPr lang="en-US" dirty="0" err="1">
                <a:latin typeface="Futura Bk BT" panose="020B0502020204020303" pitchFamily="34" charset="0"/>
              </a:rPr>
              <a:t>Rischau</a:t>
            </a:r>
            <a:r>
              <a:rPr lang="en-US" dirty="0">
                <a:latin typeface="Futura Bk BT" panose="020B0502020204020303" pitchFamily="34" charset="0"/>
              </a:rPr>
              <a:t>, Z. Xu, Z. Ren, T. Lorenz, J. </a:t>
            </a:r>
            <a:r>
              <a:rPr lang="en-US" dirty="0" err="1">
                <a:latin typeface="Futura Bk BT" panose="020B0502020204020303" pitchFamily="34" charset="0"/>
              </a:rPr>
              <a:t>Hemberger</a:t>
            </a:r>
            <a:r>
              <a:rPr lang="en-US" dirty="0">
                <a:latin typeface="Futura Bk BT" panose="020B0502020204020303" pitchFamily="34" charset="0"/>
              </a:rPr>
              <a:t>, X. </a:t>
            </a:r>
            <a:r>
              <a:rPr lang="en-US" dirty="0" err="1">
                <a:latin typeface="Futura Bk BT" panose="020B0502020204020303" pitchFamily="34" charset="0"/>
              </a:rPr>
              <a:t>Linand</a:t>
            </a:r>
            <a:r>
              <a:rPr lang="en-US" dirty="0">
                <a:latin typeface="Futura Bk BT" panose="020B0502020204020303" pitchFamily="34" charset="0"/>
              </a:rPr>
              <a:t> K. </a:t>
            </a:r>
            <a:r>
              <a:rPr lang="en-US" dirty="0" err="1" smtClean="0">
                <a:latin typeface="Futura Bk BT" panose="020B0502020204020303" pitchFamily="34" charset="0"/>
              </a:rPr>
              <a:t>Behnia</a:t>
            </a:r>
            <a:r>
              <a:rPr lang="en-US" dirty="0" smtClean="0">
                <a:latin typeface="Futura Bk BT" panose="020B0502020204020303" pitchFamily="34" charset="0"/>
              </a:rPr>
              <a:t> </a:t>
            </a:r>
            <a:r>
              <a:rPr lang="en-US" dirty="0" err="1">
                <a:latin typeface="Futura Bk BT" panose="020B0502020204020303" pitchFamily="34" charset="0"/>
              </a:rPr>
              <a:t>npj</a:t>
            </a:r>
            <a:r>
              <a:rPr lang="en-US" dirty="0">
                <a:latin typeface="Futura Bk BT" panose="020B0502020204020303" pitchFamily="34" charset="0"/>
              </a:rPr>
              <a:t> Quantum Mater. 4, 61 (</a:t>
            </a:r>
            <a:r>
              <a:rPr lang="en-US" dirty="0" smtClean="0">
                <a:latin typeface="Futura Bk BT" panose="020B0502020204020303" pitchFamily="34" charset="0"/>
              </a:rPr>
              <a:t>2019)</a:t>
            </a:r>
          </a:p>
          <a:p>
            <a:pPr marL="457200" indent="-457200">
              <a:buAutoNum type="arabicParenBoth"/>
            </a:pPr>
            <a:r>
              <a:rPr lang="en-US" dirty="0" smtClean="0">
                <a:latin typeface="Futura Bk BT" panose="020B0502020204020303" pitchFamily="34" charset="0"/>
              </a:rPr>
              <a:t>C</a:t>
            </a:r>
            <a:r>
              <a:rPr lang="en-US" dirty="0">
                <a:latin typeface="Futura Bk BT" panose="020B0502020204020303" pitchFamily="34" charset="0"/>
              </a:rPr>
              <a:t>. W. </a:t>
            </a:r>
            <a:r>
              <a:rPr lang="en-US" dirty="0" err="1">
                <a:latin typeface="Futura Bk BT" panose="020B0502020204020303" pitchFamily="34" charset="0"/>
              </a:rPr>
              <a:t>Rischau</a:t>
            </a:r>
            <a:r>
              <a:rPr lang="en-US" dirty="0">
                <a:latin typeface="Futura Bk BT" panose="020B0502020204020303" pitchFamily="34" charset="0"/>
              </a:rPr>
              <a:t>, D. </a:t>
            </a:r>
            <a:r>
              <a:rPr lang="en-US" dirty="0" err="1">
                <a:latin typeface="Futura Bk BT" panose="020B0502020204020303" pitchFamily="34" charset="0"/>
              </a:rPr>
              <a:t>Pulmannova</a:t>
            </a:r>
            <a:r>
              <a:rPr lang="en-US" dirty="0">
                <a:latin typeface="Futura Bk BT" panose="020B0502020204020303" pitchFamily="34" charset="0"/>
              </a:rPr>
              <a:t>, G. W. </a:t>
            </a:r>
            <a:r>
              <a:rPr lang="en-US" dirty="0" err="1">
                <a:latin typeface="Futura Bk BT" panose="020B0502020204020303" pitchFamily="34" charset="0"/>
              </a:rPr>
              <a:t>Scheerer</a:t>
            </a:r>
            <a:r>
              <a:rPr lang="en-US" dirty="0">
                <a:latin typeface="Futura Bk BT" panose="020B0502020204020303" pitchFamily="34" charset="0"/>
              </a:rPr>
              <a:t>, A. </a:t>
            </a:r>
            <a:r>
              <a:rPr lang="en-US" dirty="0" err="1">
                <a:latin typeface="Futura Bk BT" panose="020B0502020204020303" pitchFamily="34" charset="0"/>
              </a:rPr>
              <a:t>Stucky</a:t>
            </a:r>
            <a:r>
              <a:rPr lang="en-US" dirty="0">
                <a:latin typeface="Futura Bk BT" panose="020B0502020204020303" pitchFamily="34" charset="0"/>
              </a:rPr>
              <a:t>, E. </a:t>
            </a:r>
            <a:r>
              <a:rPr lang="en-US" dirty="0" err="1">
                <a:latin typeface="Futura Bk BT" panose="020B0502020204020303" pitchFamily="34" charset="0"/>
              </a:rPr>
              <a:t>Giannini</a:t>
            </a:r>
            <a:r>
              <a:rPr lang="en-US" dirty="0">
                <a:latin typeface="Futura Bk BT" panose="020B0502020204020303" pitchFamily="34" charset="0"/>
              </a:rPr>
              <a:t> and D. van </a:t>
            </a:r>
            <a:r>
              <a:rPr lang="en-US" dirty="0" smtClean="0">
                <a:latin typeface="Futura Bk BT" panose="020B0502020204020303" pitchFamily="34" charset="0"/>
              </a:rPr>
              <a:t>der </a:t>
            </a:r>
            <a:r>
              <a:rPr lang="en-US" dirty="0" err="1" smtClean="0">
                <a:latin typeface="Futura Bk BT" panose="020B0502020204020303" pitchFamily="34" charset="0"/>
              </a:rPr>
              <a:t>Marel</a:t>
            </a:r>
            <a:r>
              <a:rPr lang="en-US" dirty="0" smtClean="0">
                <a:latin typeface="Futura Bk BT" panose="020B0502020204020303" pitchFamily="34" charset="0"/>
              </a:rPr>
              <a:t>, </a:t>
            </a:r>
            <a:r>
              <a:rPr lang="en-US" dirty="0">
                <a:latin typeface="Futura Bk BT" panose="020B0502020204020303" pitchFamily="34" charset="0"/>
              </a:rPr>
              <a:t>Phys. Rev. Res. 4,013019 (2022</a:t>
            </a:r>
            <a:r>
              <a:rPr lang="en-US" dirty="0" smtClean="0">
                <a:latin typeface="Futura Bk BT" panose="020B0502020204020303" pitchFamily="34" charset="0"/>
              </a:rPr>
              <a:t>)</a:t>
            </a:r>
          </a:p>
          <a:p>
            <a:pPr marL="457200" indent="-457200">
              <a:buAutoNum type="arabicParenBoth"/>
            </a:pPr>
            <a:r>
              <a:rPr lang="en-US" dirty="0">
                <a:latin typeface="Futura Bk BT" panose="020B0502020204020303" pitchFamily="34" charset="0"/>
              </a:rPr>
              <a:t> Y. </a:t>
            </a:r>
            <a:r>
              <a:rPr lang="en-US" dirty="0" err="1">
                <a:latin typeface="Futura Bk BT" panose="020B0502020204020303" pitchFamily="34" charset="0"/>
              </a:rPr>
              <a:t>Tomioka</a:t>
            </a:r>
            <a:r>
              <a:rPr lang="en-US" dirty="0">
                <a:latin typeface="Futura Bk BT" panose="020B0502020204020303" pitchFamily="34" charset="0"/>
              </a:rPr>
              <a:t>, N. </a:t>
            </a:r>
            <a:r>
              <a:rPr lang="en-US" dirty="0" err="1">
                <a:latin typeface="Futura Bk BT" panose="020B0502020204020303" pitchFamily="34" charset="0"/>
              </a:rPr>
              <a:t>Shirakawa</a:t>
            </a:r>
            <a:r>
              <a:rPr lang="en-US" dirty="0">
                <a:latin typeface="Futura Bk BT" panose="020B0502020204020303" pitchFamily="34" charset="0"/>
              </a:rPr>
              <a:t> and I. H. </a:t>
            </a:r>
            <a:r>
              <a:rPr lang="en-US" dirty="0" smtClean="0">
                <a:latin typeface="Futura Bk BT" panose="020B0502020204020303" pitchFamily="34" charset="0"/>
              </a:rPr>
              <a:t>Inoue, </a:t>
            </a:r>
            <a:r>
              <a:rPr lang="en-US" dirty="0" err="1" smtClean="0">
                <a:latin typeface="Futura Bk BT" panose="020B0502020204020303" pitchFamily="34" charset="0"/>
              </a:rPr>
              <a:t>npj</a:t>
            </a:r>
            <a:r>
              <a:rPr lang="en-US" dirty="0" smtClean="0">
                <a:latin typeface="Futura Bk BT" panose="020B0502020204020303" pitchFamily="34" charset="0"/>
              </a:rPr>
              <a:t> Quantum </a:t>
            </a:r>
            <a:r>
              <a:rPr lang="en-US" dirty="0">
                <a:latin typeface="Futura Bk BT" panose="020B0502020204020303" pitchFamily="34" charset="0"/>
              </a:rPr>
              <a:t>Mater. 7, 111 (2022</a:t>
            </a:r>
            <a:r>
              <a:rPr lang="en-US" dirty="0" smtClean="0">
                <a:latin typeface="Futura Bk BT" panose="020B0502020204020303" pitchFamily="34" charset="0"/>
              </a:rPr>
              <a:t>)</a:t>
            </a:r>
          </a:p>
          <a:p>
            <a:pPr marL="457200" indent="-457200">
              <a:buAutoNum type="arabicParenBoth"/>
            </a:pPr>
            <a:r>
              <a:rPr lang="en-US" dirty="0">
                <a:latin typeface="Futura Bk BT" panose="020B0502020204020303" pitchFamily="34" charset="0"/>
              </a:rPr>
              <a:t>E. </a:t>
            </a:r>
            <a:r>
              <a:rPr lang="en-US" dirty="0" err="1">
                <a:latin typeface="Futura Bk BT" panose="020B0502020204020303" pitchFamily="34" charset="0"/>
              </a:rPr>
              <a:t>McCalla</a:t>
            </a:r>
            <a:r>
              <a:rPr lang="en-US" dirty="0">
                <a:latin typeface="Futura Bk BT" panose="020B0502020204020303" pitchFamily="34" charset="0"/>
              </a:rPr>
              <a:t>, M. N. </a:t>
            </a:r>
            <a:r>
              <a:rPr lang="en-US" dirty="0" err="1">
                <a:latin typeface="Futura Bk BT" panose="020B0502020204020303" pitchFamily="34" charset="0"/>
              </a:rPr>
              <a:t>Gastiasoro</a:t>
            </a:r>
            <a:r>
              <a:rPr lang="en-US" dirty="0">
                <a:latin typeface="Futura Bk BT" panose="020B0502020204020303" pitchFamily="34" charset="0"/>
              </a:rPr>
              <a:t>, G. Cassuto, R. M. </a:t>
            </a:r>
            <a:r>
              <a:rPr lang="en-US" dirty="0" err="1">
                <a:latin typeface="Futura Bk BT" panose="020B0502020204020303" pitchFamily="34" charset="0"/>
              </a:rPr>
              <a:t>Fernandes</a:t>
            </a:r>
            <a:r>
              <a:rPr lang="en-US" dirty="0">
                <a:latin typeface="Futura Bk BT" panose="020B0502020204020303" pitchFamily="34" charset="0"/>
              </a:rPr>
              <a:t> and C</a:t>
            </a:r>
            <a:r>
              <a:rPr lang="en-US" dirty="0" smtClean="0">
                <a:latin typeface="Futura Bk BT" panose="020B0502020204020303" pitchFamily="34" charset="0"/>
              </a:rPr>
              <a:t>., </a:t>
            </a:r>
            <a:r>
              <a:rPr lang="en-US" dirty="0">
                <a:latin typeface="Futura Bk BT" panose="020B0502020204020303" pitchFamily="34" charset="0"/>
              </a:rPr>
              <a:t>Phys. Rev. Mater. 3, 022001 (2019</a:t>
            </a:r>
            <a:r>
              <a:rPr lang="en-US" dirty="0" smtClean="0">
                <a:latin typeface="Futura Bk BT" panose="020B0502020204020303" pitchFamily="34" charset="0"/>
              </a:rPr>
              <a:t>)</a:t>
            </a:r>
          </a:p>
          <a:p>
            <a:pPr marL="457200" indent="-457200">
              <a:buAutoNum type="arabicParenBoth"/>
            </a:pPr>
            <a:r>
              <a:rPr lang="en-US" dirty="0">
                <a:latin typeface="Futura Bk BT" panose="020B0502020204020303" pitchFamily="34" charset="0"/>
              </a:rPr>
              <a:t>X. Lin, G. </a:t>
            </a:r>
            <a:r>
              <a:rPr lang="en-US" dirty="0" err="1">
                <a:latin typeface="Futura Bk BT" panose="020B0502020204020303" pitchFamily="34" charset="0"/>
              </a:rPr>
              <a:t>Bridoux</a:t>
            </a:r>
            <a:r>
              <a:rPr lang="en-US" dirty="0">
                <a:latin typeface="Futura Bk BT" panose="020B0502020204020303" pitchFamily="34" charset="0"/>
              </a:rPr>
              <a:t>, A. </a:t>
            </a:r>
            <a:r>
              <a:rPr lang="en-US" dirty="0" err="1">
                <a:latin typeface="Futura Bk BT" panose="020B0502020204020303" pitchFamily="34" charset="0"/>
              </a:rPr>
              <a:t>Gourgout</a:t>
            </a:r>
            <a:r>
              <a:rPr lang="en-US" dirty="0">
                <a:latin typeface="Futura Bk BT" panose="020B0502020204020303" pitchFamily="34" charset="0"/>
              </a:rPr>
              <a:t>, G. </a:t>
            </a:r>
            <a:r>
              <a:rPr lang="en-US" dirty="0" err="1">
                <a:latin typeface="Futura Bk BT" panose="020B0502020204020303" pitchFamily="34" charset="0"/>
              </a:rPr>
              <a:t>Seyfarth</a:t>
            </a:r>
            <a:r>
              <a:rPr lang="en-US" dirty="0">
                <a:latin typeface="Futura Bk BT" panose="020B0502020204020303" pitchFamily="34" charset="0"/>
              </a:rPr>
              <a:t>, S. Kramer, M. </a:t>
            </a:r>
            <a:r>
              <a:rPr lang="en-US" dirty="0" err="1">
                <a:latin typeface="Futura Bk BT" panose="020B0502020204020303" pitchFamily="34" charset="0"/>
              </a:rPr>
              <a:t>Nardone</a:t>
            </a:r>
            <a:r>
              <a:rPr lang="en-US" dirty="0">
                <a:latin typeface="Futura Bk BT" panose="020B0502020204020303" pitchFamily="34" charset="0"/>
              </a:rPr>
              <a:t>, B. </a:t>
            </a:r>
            <a:r>
              <a:rPr lang="en-US" dirty="0" err="1">
                <a:latin typeface="Futura Bk BT" panose="020B0502020204020303" pitchFamily="34" charset="0"/>
              </a:rPr>
              <a:t>Fauque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r>
              <a:rPr lang="en-US" dirty="0" err="1">
                <a:latin typeface="Futura Bk BT" panose="020B0502020204020303" pitchFamily="34" charset="0"/>
              </a:rPr>
              <a:t>andK</a:t>
            </a:r>
            <a:r>
              <a:rPr lang="en-US" dirty="0">
                <a:latin typeface="Futura Bk BT" panose="020B0502020204020303" pitchFamily="34" charset="0"/>
              </a:rPr>
              <a:t>. </a:t>
            </a:r>
            <a:r>
              <a:rPr lang="en-US" dirty="0" err="1" smtClean="0">
                <a:latin typeface="Futura Bk BT" panose="020B0502020204020303" pitchFamily="34" charset="0"/>
              </a:rPr>
              <a:t>Behnia</a:t>
            </a:r>
            <a:r>
              <a:rPr lang="en-US" dirty="0" smtClean="0">
                <a:latin typeface="Futura Bk BT" panose="020B0502020204020303" pitchFamily="34" charset="0"/>
              </a:rPr>
              <a:t>, Phys</a:t>
            </a:r>
            <a:r>
              <a:rPr lang="en-US" dirty="0">
                <a:latin typeface="Futura Bk BT" panose="020B0502020204020303" pitchFamily="34" charset="0"/>
              </a:rPr>
              <a:t>. Rev. Lett. 112, 207002 (2014)</a:t>
            </a:r>
            <a:endParaRPr lang="en-US" dirty="0" smtClean="0">
              <a:latin typeface="Futura Bk BT" panose="020B0502020204020303" pitchFamily="34" charset="0"/>
            </a:endParaRPr>
          </a:p>
          <a:p>
            <a:pPr marL="457200" indent="-457200">
              <a:buAutoNum type="arabicParenBoth"/>
            </a:pPr>
            <a:r>
              <a:rPr lang="en-US" dirty="0">
                <a:latin typeface="Futura Bk BT" panose="020B0502020204020303" pitchFamily="34" charset="0"/>
              </a:rPr>
              <a:t>X. Lin, B. </a:t>
            </a:r>
            <a:r>
              <a:rPr lang="en-US" dirty="0" err="1">
                <a:latin typeface="Futura Bk BT" panose="020B0502020204020303" pitchFamily="34" charset="0"/>
              </a:rPr>
              <a:t>Fauqué</a:t>
            </a:r>
            <a:r>
              <a:rPr lang="en-US" dirty="0">
                <a:latin typeface="Futura Bk BT" panose="020B0502020204020303" pitchFamily="34" charset="0"/>
              </a:rPr>
              <a:t> and K. </a:t>
            </a:r>
            <a:r>
              <a:rPr lang="en-US" dirty="0" err="1" smtClean="0">
                <a:latin typeface="Futura Bk BT" panose="020B0502020204020303" pitchFamily="34" charset="0"/>
              </a:rPr>
              <a:t>Behnia</a:t>
            </a:r>
            <a:r>
              <a:rPr lang="en-US" dirty="0" smtClean="0">
                <a:latin typeface="Futura Bk BT" panose="020B0502020204020303" pitchFamily="34" charset="0"/>
              </a:rPr>
              <a:t>, </a:t>
            </a:r>
            <a:r>
              <a:rPr lang="en-US" dirty="0">
                <a:latin typeface="Futura Bk BT" panose="020B0502020204020303" pitchFamily="34" charset="0"/>
              </a:rPr>
              <a:t>Science 349, 945 (2015</a:t>
            </a:r>
            <a:r>
              <a:rPr lang="en-US" dirty="0" smtClean="0">
                <a:latin typeface="Futura Bk BT" panose="020B0502020204020303" pitchFamily="34" charset="0"/>
              </a:rPr>
              <a:t>)</a:t>
            </a:r>
          </a:p>
          <a:p>
            <a:pPr marL="457200" indent="-457200">
              <a:buAutoNum type="arabicParenBoth"/>
            </a:pPr>
            <a:r>
              <a:rPr lang="en-US" dirty="0">
                <a:latin typeface="Futura Bk BT" panose="020B0502020204020303" pitchFamily="34" charset="0"/>
              </a:rPr>
              <a:t>I. V. </a:t>
            </a:r>
            <a:r>
              <a:rPr lang="en-US" dirty="0" err="1">
                <a:latin typeface="Futura Bk BT" panose="020B0502020204020303" pitchFamily="34" charset="0"/>
              </a:rPr>
              <a:t>Horichok</a:t>
            </a:r>
            <a:r>
              <a:rPr lang="en-US" dirty="0">
                <a:latin typeface="Futura Bk BT" panose="020B0502020204020303" pitchFamily="34" charset="0"/>
              </a:rPr>
              <a:t> and T. O. </a:t>
            </a:r>
            <a:r>
              <a:rPr lang="en-US" dirty="0" err="1" smtClean="0">
                <a:latin typeface="Futura Bk BT" panose="020B0502020204020303" pitchFamily="34" charset="0"/>
              </a:rPr>
              <a:t>Parashchuk</a:t>
            </a:r>
            <a:r>
              <a:rPr lang="en-US" dirty="0" smtClean="0">
                <a:latin typeface="Futura Bk BT" panose="020B0502020204020303" pitchFamily="34" charset="0"/>
              </a:rPr>
              <a:t>, J. Appl. Phys.127, 055704 (2020)</a:t>
            </a:r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560" y="3234882"/>
            <a:ext cx="2431679" cy="24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8442</TotalTime>
  <Words>862</Words>
  <Application>Microsoft Office PowerPoint</Application>
  <PresentationFormat>Произвольный</PresentationFormat>
  <Paragraphs>106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Franklin Gothic Medium</vt:lpstr>
      <vt:lpstr>Futura Bk BT</vt:lpstr>
      <vt:lpstr>Futura Md BT</vt:lpstr>
      <vt:lpstr>Montserrat</vt:lpstr>
      <vt:lpstr>Montserrat Light</vt:lpstr>
      <vt:lpstr>Open Sans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Серафим Бабкин</dc:creator>
  <cp:lastModifiedBy>Khachatur Nazaryan</cp:lastModifiedBy>
  <cp:revision>111</cp:revision>
  <dcterms:created xsi:type="dcterms:W3CDTF">2022-02-11T13:34:18Z</dcterms:created>
  <dcterms:modified xsi:type="dcterms:W3CDTF">2023-06-19T14:08:51Z</dcterms:modified>
</cp:coreProperties>
</file>